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62" r:id="rId2"/>
  </p:sldMasterIdLst>
  <p:notesMasterIdLst>
    <p:notesMasterId r:id="rId30"/>
  </p:notesMasterIdLst>
  <p:sldIdLst>
    <p:sldId id="256" r:id="rId3"/>
    <p:sldId id="257" r:id="rId4"/>
    <p:sldId id="258" r:id="rId5"/>
    <p:sldId id="261" r:id="rId6"/>
    <p:sldId id="259" r:id="rId7"/>
    <p:sldId id="260" r:id="rId8"/>
    <p:sldId id="262" r:id="rId9"/>
    <p:sldId id="263" r:id="rId10"/>
    <p:sldId id="267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81" r:id="rId19"/>
    <p:sldId id="274" r:id="rId20"/>
    <p:sldId id="276" r:id="rId21"/>
    <p:sldId id="275" r:id="rId22"/>
    <p:sldId id="278" r:id="rId23"/>
    <p:sldId id="283" r:id="rId24"/>
    <p:sldId id="284" r:id="rId25"/>
    <p:sldId id="277" r:id="rId26"/>
    <p:sldId id="280" r:id="rId27"/>
    <p:sldId id="282" r:id="rId28"/>
    <p:sldId id="279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9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E4EDFD9-C476-4673-A023-93D5DA4F0636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E990200-15AC-442F-B652-2C147CAEB9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E19420-1C0B-42A3-B822-48078B36BB93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3F508E-E494-42C2-8F1C-9E3ABBF8AD08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AA1C0-2C90-493A-BC9F-35BC613F1CDB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EDF7729-5AE0-4F04-8918-306785F0E1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A8C9D-F912-4647-BFFD-0A0933C6F31A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69D92-CECA-4338-AB18-48F6C4C915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E1E1E-1145-41D5-B966-8351F9867B8D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25CC6-5980-438C-A84B-9A468321F5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BAA1C0-2C90-493A-BC9F-35BC613F1CDB}" type="datetimeFigureOut">
              <a:rPr lang="ru-RU" smtClean="0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FEDF7729-5AE0-4F04-8918-306785F0E1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0AAED4-D234-4E58-90AD-8FD83F179630}" type="datetimeFigureOut">
              <a:rPr lang="ru-RU" smtClean="0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F0DCC5D4-C077-4E77-94F2-72E764FE52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32A7D2-048D-48D9-983D-9B7764AD29FE}" type="datetimeFigureOut">
              <a:rPr lang="ru-RU" smtClean="0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7FFE-D9D2-4CBA-A82A-DF42C1E5FC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ABDB13-8CEC-4B95-9193-EB21F911AE16}" type="datetimeFigureOut">
              <a:rPr lang="ru-RU" smtClean="0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9B516D-22AC-4368-ABA1-A2A449B99D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23076-3B99-4733-A9E1-46454724E12F}" type="datetimeFigureOut">
              <a:rPr lang="ru-RU" smtClean="0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01F65070-AE0C-45DE-A828-E930E7C2DA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A360B9-9BBC-468E-9B3F-5D031D10F3DC}" type="datetimeFigureOut">
              <a:rPr lang="ru-RU" smtClean="0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96781-2782-4CF6-AAF2-202A51F2F63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EBDAE5-FCE4-4427-965E-CC5AD42A894C}" type="datetimeFigureOut">
              <a:rPr lang="ru-RU" smtClean="0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D18D-2A97-4DA2-86D4-6255E2E294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4CDFA9-8DA9-4E8B-A71E-23B697515071}" type="datetimeFigureOut">
              <a:rPr lang="ru-RU" smtClean="0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3A42D2-1E23-47DA-A88B-AC03C426C4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AAED4-D234-4E58-90AD-8FD83F179630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CC5D4-C077-4E77-94F2-72E764FE52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C46A4E-83C0-4D7F-9985-2218C079CB71}" type="datetimeFigureOut">
              <a:rPr lang="ru-RU" smtClean="0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12BB8C-D84E-40A9-AF00-0DDD5265A1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7A8C9D-F912-4647-BFFD-0A0933C6F31A}" type="datetimeFigureOut">
              <a:rPr lang="ru-RU" smtClean="0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269D92-CECA-4338-AB18-48F6C4C915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E1E1E-1145-41D5-B966-8351F9867B8D}" type="datetimeFigureOut">
              <a:rPr lang="ru-RU" smtClean="0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025CC6-5980-438C-A84B-9A468321F5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2A7D2-048D-48D9-983D-9B7764AD29FE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F7FFE-D9D2-4CBA-A82A-DF42C1E5FC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BDB13-8CEC-4B95-9193-EB21F911AE16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B516D-22AC-4368-ABA1-A2A449B99D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23076-3B99-4733-A9E1-46454724E12F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65070-AE0C-45DE-A828-E930E7C2DA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360B9-9BBC-468E-9B3F-5D031D10F3DC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96781-2782-4CF6-AAF2-202A51F2F6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BDAE5-FCE4-4427-965E-CC5AD42A894C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7D18D-2A97-4DA2-86D4-6255E2E294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Скругленный прямоугольник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CDFA9-8DA9-4E8B-A71E-23B697515071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A42D2-1E23-47DA-A88B-AC03C426C4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46A4E-83C0-4D7F-9985-2218C079CB71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2BB8C-D84E-40A9-AF00-0DDD5265A1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882BEF94-6453-42B6-8E20-E1C55A0F80B9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46DB0E98-5502-4E5A-A1B9-55E552CEBC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1" r:id="rId2"/>
    <p:sldLayoutId id="2147483759" r:id="rId3"/>
    <p:sldLayoutId id="2147483752" r:id="rId4"/>
    <p:sldLayoutId id="2147483753" r:id="rId5"/>
    <p:sldLayoutId id="2147483754" r:id="rId6"/>
    <p:sldLayoutId id="2147483755" r:id="rId7"/>
    <p:sldLayoutId id="2147483760" r:id="rId8"/>
    <p:sldLayoutId id="2147483761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FFAEC5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9C007F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9C007F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82BEF94-6453-42B6-8E20-E1C55A0F80B9}" type="datetimeFigureOut">
              <a:rPr lang="ru-RU" smtClean="0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6DB0E98-5502-4E5A-A1B9-55E552CEBC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13.xml"/><Relationship Id="rId5" Type="http://schemas.openxmlformats.org/officeDocument/2006/relationships/slide" Target="slide10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429000"/>
            <a:ext cx="8286807" cy="2814638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endParaRPr lang="ru-RU" sz="3600" dirty="0" smtClean="0"/>
          </a:p>
        </p:txBody>
      </p:sp>
      <p:sp>
        <p:nvSpPr>
          <p:cNvPr id="6147" name="Заголовок 1"/>
          <p:cNvSpPr>
            <a:spLocks noGrp="1"/>
          </p:cNvSpPr>
          <p:nvPr>
            <p:ph type="ctrTitle"/>
          </p:nvPr>
        </p:nvSpPr>
        <p:spPr>
          <a:xfrm>
            <a:off x="457200" y="1357313"/>
            <a:ext cx="8229600" cy="1857375"/>
          </a:xfrm>
        </p:spPr>
        <p:txBody>
          <a:bodyPr/>
          <a:lstStyle/>
          <a:p>
            <a:pPr eaLnBrk="1" hangingPunct="1"/>
            <a:r>
              <a:rPr lang="ru-RU" sz="8800" dirty="0" smtClean="0">
                <a:solidFill>
                  <a:schemeClr val="bg1"/>
                </a:solidFill>
              </a:rPr>
              <a:t>ДВИЖЕНИЕ</a:t>
            </a:r>
            <a:r>
              <a:rPr lang="ru-RU" sz="5400" dirty="0" smtClean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400"/>
                            </p:stCondLst>
                            <p:childTnLst>
                              <p:par>
                                <p:cTn id="13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Прямая соединительная линия 80"/>
          <p:cNvCxnSpPr/>
          <p:nvPr/>
        </p:nvCxnSpPr>
        <p:spPr>
          <a:xfrm rot="5400000">
            <a:off x="3440113" y="2439987"/>
            <a:ext cx="4929188" cy="906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58204" cy="72547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ПОВОРОТ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286375" y="5429250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О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357290" y="3071810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А</a:t>
            </a:r>
            <a:endParaRPr lang="ru-RU" sz="2800" baseline="-2500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14688" y="5643563"/>
            <a:ext cx="500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В</a:t>
            </a: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2143145" y="1071543"/>
            <a:ext cx="2571750" cy="2150438"/>
            <a:chOff x="4500562" y="785794"/>
            <a:chExt cx="2571768" cy="2150452"/>
          </a:xfrm>
        </p:grpSpPr>
        <p:grpSp>
          <p:nvGrpSpPr>
            <p:cNvPr id="15406" name="Группа 13"/>
            <p:cNvGrpSpPr>
              <a:grpSpLocks/>
            </p:cNvGrpSpPr>
            <p:nvPr/>
          </p:nvGrpSpPr>
          <p:grpSpPr bwMode="auto">
            <a:xfrm>
              <a:off x="5072066" y="785794"/>
              <a:ext cx="2000264" cy="1857388"/>
              <a:chOff x="5072066" y="785794"/>
              <a:chExt cx="2000264" cy="1857388"/>
            </a:xfrm>
          </p:grpSpPr>
          <p:cxnSp>
            <p:nvCxnSpPr>
              <p:cNvPr id="11" name="Прямая соединительная линия 10"/>
              <p:cNvCxnSpPr/>
              <p:nvPr/>
            </p:nvCxnSpPr>
            <p:spPr>
              <a:xfrm rot="5400000">
                <a:off x="4214810" y="1643050"/>
                <a:ext cx="1857388" cy="142876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 flipV="1">
                <a:off x="5072066" y="2214554"/>
                <a:ext cx="2000264" cy="428628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15" name="Дуга 14"/>
            <p:cNvSpPr/>
            <p:nvPr/>
          </p:nvSpPr>
          <p:spPr>
            <a:xfrm>
              <a:off x="4500562" y="2000240"/>
              <a:ext cx="1214445" cy="936006"/>
            </a:xfrm>
            <a:prstGeom prst="arc">
              <a:avLst>
                <a:gd name="adj1" fmla="val 16446436"/>
                <a:gd name="adj2" fmla="val 160392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408" name="TextBox 15"/>
            <p:cNvSpPr txBox="1">
              <a:spLocks noChangeArrowheads="1"/>
            </p:cNvSpPr>
            <p:nvPr/>
          </p:nvSpPr>
          <p:spPr bwMode="auto">
            <a:xfrm>
              <a:off x="5572132" y="1643050"/>
              <a:ext cx="7858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>
                  <a:sym typeface="Symbol" pitchFamily="18" charset="2"/>
                </a:rPr>
                <a:t></a:t>
              </a:r>
              <a:endParaRPr lang="ru-RU" sz="2800" b="1"/>
            </a:p>
          </p:txBody>
        </p:sp>
      </p:grpSp>
      <p:grpSp>
        <p:nvGrpSpPr>
          <p:cNvPr id="10" name="Группа 27"/>
          <p:cNvGrpSpPr>
            <a:grpSpLocks/>
          </p:cNvGrpSpPr>
          <p:nvPr/>
        </p:nvGrpSpPr>
        <p:grpSpPr bwMode="auto">
          <a:xfrm>
            <a:off x="5500688" y="4456125"/>
            <a:ext cx="3857625" cy="830262"/>
            <a:chOff x="4929191" y="3206762"/>
            <a:chExt cx="3857619" cy="830268"/>
          </a:xfrm>
        </p:grpSpPr>
        <p:cxnSp>
          <p:nvCxnSpPr>
            <p:cNvPr id="18" name="Прямая со стрелкой 17"/>
            <p:cNvCxnSpPr/>
            <p:nvPr/>
          </p:nvCxnSpPr>
          <p:spPr>
            <a:xfrm rot="10800000" flipV="1">
              <a:off x="4929191" y="3608397"/>
              <a:ext cx="1000136" cy="39210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929314" y="3206762"/>
              <a:ext cx="2857496" cy="83026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dirty="0">
                  <a:solidFill>
                    <a:schemeClr val="accent6">
                      <a:lumMod val="75000"/>
                    </a:schemeClr>
                  </a:solidFill>
                  <a:latin typeface="Comic Sans MS" pitchFamily="66" charset="0"/>
                </a:rPr>
                <a:t>ЦЕНТР ПОВОРОТА</a:t>
              </a:r>
            </a:p>
          </p:txBody>
        </p:sp>
      </p:grpSp>
      <p:grpSp>
        <p:nvGrpSpPr>
          <p:cNvPr id="12" name="Группа 27"/>
          <p:cNvGrpSpPr>
            <a:grpSpLocks/>
          </p:cNvGrpSpPr>
          <p:nvPr/>
        </p:nvGrpSpPr>
        <p:grpSpPr bwMode="auto">
          <a:xfrm>
            <a:off x="3571895" y="714356"/>
            <a:ext cx="3857625" cy="1428750"/>
            <a:chOff x="4929191" y="2571744"/>
            <a:chExt cx="3857619" cy="1428759"/>
          </a:xfrm>
        </p:grpSpPr>
        <p:cxnSp>
          <p:nvCxnSpPr>
            <p:cNvPr id="22" name="Прямая со стрелкой 21"/>
            <p:cNvCxnSpPr/>
            <p:nvPr/>
          </p:nvCxnSpPr>
          <p:spPr>
            <a:xfrm rot="10800000" flipV="1">
              <a:off x="4929191" y="3000372"/>
              <a:ext cx="1071560" cy="100013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5929314" y="2571744"/>
              <a:ext cx="2857496" cy="83026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dirty="0">
                  <a:solidFill>
                    <a:schemeClr val="accent6">
                      <a:lumMod val="75000"/>
                    </a:schemeClr>
                  </a:solidFill>
                  <a:latin typeface="Comic Sans MS" pitchFamily="66" charset="0"/>
                </a:rPr>
                <a:t>УГОЛ ПОВОРОТА</a:t>
              </a:r>
            </a:p>
          </p:txBody>
        </p:sp>
      </p:grpSp>
      <p:cxnSp>
        <p:nvCxnSpPr>
          <p:cNvPr id="4" name="Прямая соединительная линия 3"/>
          <p:cNvCxnSpPr/>
          <p:nvPr/>
        </p:nvCxnSpPr>
        <p:spPr>
          <a:xfrm rot="16200000" flipH="1">
            <a:off x="1461918" y="3795376"/>
            <a:ext cx="2196000" cy="15480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6143625" y="1143000"/>
            <a:ext cx="928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А</a:t>
            </a:r>
            <a:r>
              <a:rPr lang="ru-RU" sz="2800" baseline="-25000"/>
              <a:t>1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4572000" y="3143250"/>
            <a:ext cx="928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/>
              <a:t>В</a:t>
            </a:r>
            <a:r>
              <a:rPr lang="ru-RU" sz="2800" baseline="-25000" dirty="0"/>
              <a:t>1</a:t>
            </a: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1785918" y="3485826"/>
            <a:ext cx="3672000" cy="187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Дуга 81"/>
          <p:cNvSpPr/>
          <p:nvPr/>
        </p:nvSpPr>
        <p:spPr>
          <a:xfrm rot="-4200000">
            <a:off x="1623106" y="1221821"/>
            <a:ext cx="6840537" cy="6876000"/>
          </a:xfrm>
          <a:prstGeom prst="arc">
            <a:avLst>
              <a:gd name="adj1" fmla="val 16200000"/>
              <a:gd name="adj2" fmla="val 21567354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84" name="Прямая соединительная линия 83"/>
          <p:cNvCxnSpPr/>
          <p:nvPr/>
        </p:nvCxnSpPr>
        <p:spPr>
          <a:xfrm flipV="1">
            <a:off x="3286125" y="5322903"/>
            <a:ext cx="2214563" cy="320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 rot="16200000" flipH="1">
            <a:off x="2027240" y="1901794"/>
            <a:ext cx="4536000" cy="230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Дуга 103"/>
          <p:cNvSpPr/>
          <p:nvPr/>
        </p:nvSpPr>
        <p:spPr>
          <a:xfrm rot="-6600000">
            <a:off x="3251200" y="3251200"/>
            <a:ext cx="3600450" cy="3600450"/>
          </a:xfrm>
          <a:prstGeom prst="arc">
            <a:avLst>
              <a:gd name="adj1" fmla="val 16200000"/>
              <a:gd name="adj2" fmla="val 72054"/>
            </a:avLst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05" name="Прямая соединительная линия 104"/>
          <p:cNvCxnSpPr>
            <a:stCxn id="82" idx="2"/>
            <a:endCxn id="104" idx="2"/>
          </p:cNvCxnSpPr>
          <p:nvPr/>
        </p:nvCxnSpPr>
        <p:spPr>
          <a:xfrm flipH="1">
            <a:off x="4471301" y="1434854"/>
            <a:ext cx="1711299" cy="191238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21" name="Группа 50"/>
          <p:cNvGrpSpPr>
            <a:grpSpLocks/>
          </p:cNvGrpSpPr>
          <p:nvPr/>
        </p:nvGrpSpPr>
        <p:grpSpPr bwMode="auto">
          <a:xfrm>
            <a:off x="4143375" y="4071938"/>
            <a:ext cx="857250" cy="1571625"/>
            <a:chOff x="4143372" y="4071942"/>
            <a:chExt cx="857256" cy="1571636"/>
          </a:xfrm>
        </p:grpSpPr>
        <p:cxnSp>
          <p:nvCxnSpPr>
            <p:cNvPr id="44" name="Прямая соединительная линия 43"/>
            <p:cNvCxnSpPr/>
            <p:nvPr/>
          </p:nvCxnSpPr>
          <p:spPr>
            <a:xfrm rot="5400000">
              <a:off x="4750595" y="4107661"/>
              <a:ext cx="285752" cy="214313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rot="16200000" flipV="1">
              <a:off x="4107654" y="5393544"/>
              <a:ext cx="285752" cy="214315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24" name="Группа 49"/>
          <p:cNvGrpSpPr>
            <a:grpSpLocks/>
          </p:cNvGrpSpPr>
          <p:nvPr/>
        </p:nvGrpSpPr>
        <p:grpSpPr bwMode="auto">
          <a:xfrm>
            <a:off x="2643188" y="2425700"/>
            <a:ext cx="3536950" cy="1789113"/>
            <a:chOff x="2643174" y="2426084"/>
            <a:chExt cx="3536181" cy="1788734"/>
          </a:xfrm>
        </p:grpSpPr>
        <p:grpSp>
          <p:nvGrpSpPr>
            <p:cNvPr id="15384" name="Группа 45"/>
            <p:cNvGrpSpPr>
              <a:grpSpLocks/>
            </p:cNvGrpSpPr>
            <p:nvPr/>
          </p:nvGrpSpPr>
          <p:grpSpPr bwMode="auto">
            <a:xfrm flipV="1">
              <a:off x="5823186" y="2426084"/>
              <a:ext cx="356169" cy="395693"/>
              <a:chOff x="7394822" y="2178835"/>
              <a:chExt cx="356169" cy="395693"/>
            </a:xfrm>
          </p:grpSpPr>
          <p:cxnSp>
            <p:nvCxnSpPr>
              <p:cNvPr id="42" name="Прямая соединительная линия 41"/>
              <p:cNvCxnSpPr/>
              <p:nvPr/>
            </p:nvCxnSpPr>
            <p:spPr>
              <a:xfrm rot="8220000">
                <a:off x="7395468" y="2179324"/>
                <a:ext cx="285688" cy="21426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 rot="8220000">
                <a:off x="7465303" y="2360260"/>
                <a:ext cx="285688" cy="21426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15385" name="Группа 46"/>
            <p:cNvGrpSpPr>
              <a:grpSpLocks/>
            </p:cNvGrpSpPr>
            <p:nvPr/>
          </p:nvGrpSpPr>
          <p:grpSpPr bwMode="auto">
            <a:xfrm>
              <a:off x="2643174" y="3786190"/>
              <a:ext cx="357190" cy="428628"/>
              <a:chOff x="7358082" y="2143116"/>
              <a:chExt cx="357190" cy="428628"/>
            </a:xfrm>
          </p:grpSpPr>
          <p:cxnSp>
            <p:nvCxnSpPr>
              <p:cNvPr id="48" name="Прямая соединительная линия 47"/>
              <p:cNvCxnSpPr/>
              <p:nvPr/>
            </p:nvCxnSpPr>
            <p:spPr>
              <a:xfrm rot="5400000">
                <a:off x="7322370" y="2178922"/>
                <a:ext cx="285689" cy="214265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единительная линия 48"/>
              <p:cNvCxnSpPr/>
              <p:nvPr/>
            </p:nvCxnSpPr>
            <p:spPr>
              <a:xfrm rot="5400000">
                <a:off x="7465214" y="2321767"/>
                <a:ext cx="285689" cy="214265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Овал 4"/>
          <p:cNvSpPr/>
          <p:nvPr/>
        </p:nvSpPr>
        <p:spPr>
          <a:xfrm>
            <a:off x="5356225" y="5249863"/>
            <a:ext cx="144463" cy="1444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7" name="Группа 19"/>
          <p:cNvGrpSpPr>
            <a:grpSpLocks/>
          </p:cNvGrpSpPr>
          <p:nvPr/>
        </p:nvGrpSpPr>
        <p:grpSpPr bwMode="auto">
          <a:xfrm rot="-6240000">
            <a:off x="3671373" y="4075973"/>
            <a:ext cx="2088000" cy="1908000"/>
            <a:chOff x="4505880" y="1058818"/>
            <a:chExt cx="2125447" cy="1874912"/>
          </a:xfrm>
        </p:grpSpPr>
        <p:grpSp>
          <p:nvGrpSpPr>
            <p:cNvPr id="15392" name="Группа 13"/>
            <p:cNvGrpSpPr>
              <a:grpSpLocks/>
            </p:cNvGrpSpPr>
            <p:nvPr/>
          </p:nvGrpSpPr>
          <p:grpSpPr bwMode="auto">
            <a:xfrm>
              <a:off x="5035196" y="1058818"/>
              <a:ext cx="1596131" cy="1762021"/>
              <a:chOff x="5035196" y="1058818"/>
              <a:chExt cx="1596131" cy="1762021"/>
            </a:xfrm>
          </p:grpSpPr>
          <p:cxnSp>
            <p:nvCxnSpPr>
              <p:cNvPr id="98" name="Прямая соединительная линия 97"/>
              <p:cNvCxnSpPr/>
              <p:nvPr/>
            </p:nvCxnSpPr>
            <p:spPr>
              <a:xfrm rot="6180000" flipV="1">
                <a:off x="4362785" y="1737685"/>
                <a:ext cx="1579597" cy="217523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9" name="Прямая соединительная линия 98"/>
              <p:cNvCxnSpPr/>
              <p:nvPr/>
            </p:nvCxnSpPr>
            <p:spPr>
              <a:xfrm rot="780000" flipV="1">
                <a:off x="5139504" y="2096428"/>
                <a:ext cx="1495664" cy="722329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96" name="Дуга 95"/>
            <p:cNvSpPr/>
            <p:nvPr/>
          </p:nvSpPr>
          <p:spPr>
            <a:xfrm>
              <a:off x="4505880" y="1997709"/>
              <a:ext cx="1214632" cy="936021"/>
            </a:xfrm>
            <a:prstGeom prst="arc">
              <a:avLst>
                <a:gd name="adj1" fmla="val 16446436"/>
                <a:gd name="adj2" fmla="val 160392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394" name="TextBox 15"/>
            <p:cNvSpPr txBox="1">
              <a:spLocks noChangeArrowheads="1"/>
            </p:cNvSpPr>
            <p:nvPr/>
          </p:nvSpPr>
          <p:spPr bwMode="auto">
            <a:xfrm rot="5717082">
              <a:off x="5248917" y="1922096"/>
              <a:ext cx="78581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>
                  <a:sym typeface="Symbol" pitchFamily="18" charset="2"/>
                </a:rPr>
                <a:t></a:t>
              </a:r>
              <a:endParaRPr lang="ru-RU" sz="2800" b="1"/>
            </a:p>
          </p:txBody>
        </p:sp>
      </p:grpSp>
      <p:grpSp>
        <p:nvGrpSpPr>
          <p:cNvPr id="14" name="Группа 19"/>
          <p:cNvGrpSpPr>
            <a:grpSpLocks/>
          </p:cNvGrpSpPr>
          <p:nvPr/>
        </p:nvGrpSpPr>
        <p:grpSpPr bwMode="auto">
          <a:xfrm rot="-4020000">
            <a:off x="3712436" y="3326010"/>
            <a:ext cx="2567023" cy="2147473"/>
            <a:chOff x="4505289" y="785794"/>
            <a:chExt cx="2567041" cy="2147487"/>
          </a:xfrm>
        </p:grpSpPr>
        <p:grpSp>
          <p:nvGrpSpPr>
            <p:cNvPr id="15397" name="Группа 13"/>
            <p:cNvGrpSpPr>
              <a:grpSpLocks/>
            </p:cNvGrpSpPr>
            <p:nvPr/>
          </p:nvGrpSpPr>
          <p:grpSpPr bwMode="auto">
            <a:xfrm>
              <a:off x="5072066" y="785794"/>
              <a:ext cx="2000264" cy="1857388"/>
              <a:chOff x="5072066" y="785794"/>
              <a:chExt cx="2000264" cy="1857388"/>
            </a:xfrm>
          </p:grpSpPr>
          <p:cxnSp>
            <p:nvCxnSpPr>
              <p:cNvPr id="79" name="Прямая соединительная линия 78"/>
              <p:cNvCxnSpPr/>
              <p:nvPr/>
            </p:nvCxnSpPr>
            <p:spPr>
              <a:xfrm rot="5400000">
                <a:off x="4218728" y="1634282"/>
                <a:ext cx="1857388" cy="142876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80" name="Прямая соединительная линия 79"/>
              <p:cNvCxnSpPr/>
              <p:nvPr/>
            </p:nvCxnSpPr>
            <p:spPr>
              <a:xfrm flipV="1">
                <a:off x="5074512" y="2205023"/>
                <a:ext cx="2000264" cy="428628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77" name="Дуга 76"/>
            <p:cNvSpPr/>
            <p:nvPr/>
          </p:nvSpPr>
          <p:spPr>
            <a:xfrm>
              <a:off x="4505289" y="1997275"/>
              <a:ext cx="1214446" cy="936006"/>
            </a:xfrm>
            <a:prstGeom prst="arc">
              <a:avLst>
                <a:gd name="adj1" fmla="val 16446436"/>
                <a:gd name="adj2" fmla="val 160392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399" name="TextBox 15"/>
            <p:cNvSpPr txBox="1">
              <a:spLocks noChangeArrowheads="1"/>
            </p:cNvSpPr>
            <p:nvPr/>
          </p:nvSpPr>
          <p:spPr bwMode="auto">
            <a:xfrm rot="4020000">
              <a:off x="5368754" y="1886230"/>
              <a:ext cx="78581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>
                  <a:sym typeface="Symbol" pitchFamily="18" charset="2"/>
                </a:rPr>
                <a:t></a:t>
              </a:r>
              <a:endParaRPr lang="ru-RU" sz="2800" b="1"/>
            </a:p>
          </p:txBody>
        </p:sp>
      </p:grpSp>
      <p:sp>
        <p:nvSpPr>
          <p:cNvPr id="51" name="TextBox 50"/>
          <p:cNvSpPr txBox="1"/>
          <p:nvPr/>
        </p:nvSpPr>
        <p:spPr bwMode="auto">
          <a:xfrm>
            <a:off x="5929322" y="2214554"/>
            <a:ext cx="2857500" cy="1569660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НАПРАВЛЕНИЕ ПОВОРОТА:</a:t>
            </a:r>
          </a:p>
          <a:p>
            <a:pPr algn="ctr">
              <a:defRPr/>
            </a:pPr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sym typeface="Wingdings"/>
              </a:rPr>
              <a:t>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sym typeface="Wingdings"/>
              </a:rPr>
              <a:t>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sym typeface="Webdings"/>
              </a:rPr>
              <a:t>ИЛИ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sym typeface="Webdings"/>
              </a:rPr>
              <a:t> </a:t>
            </a:r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sym typeface="Wingdings"/>
              </a:rPr>
              <a:t></a:t>
            </a:r>
            <a:endParaRPr lang="ru-RU" sz="4800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 rot="16200000">
            <a:off x="1009719" y="1970579"/>
            <a:ext cx="7858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</a:t>
            </a:r>
            <a:endParaRPr lang="ru-RU" sz="8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18" presetClass="exit" presetSubtype="1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4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4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18" presetClass="exit" presetSubtype="1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0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70" grpId="0"/>
      <p:bldP spid="71" grpId="0"/>
      <p:bldP spid="82" grpId="0" animBg="1"/>
      <p:bldP spid="104" grpId="0" animBg="1"/>
      <p:bldP spid="5" grpId="0" animBg="1"/>
      <p:bldP spid="51" grpId="0" animBg="1"/>
      <p:bldP spid="51" grpId="1" animBg="1"/>
      <p:bldP spid="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Прямая соединительная линия 64"/>
          <p:cNvCxnSpPr/>
          <p:nvPr/>
        </p:nvCxnSpPr>
        <p:spPr>
          <a:xfrm>
            <a:off x="3571868" y="3500438"/>
            <a:ext cx="2556000" cy="12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9840000" flipH="1" flipV="1">
            <a:off x="4536057" y="1078951"/>
            <a:ext cx="1080000" cy="38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rot="12300000" flipH="1" flipV="1">
            <a:off x="5935733" y="775313"/>
            <a:ext cx="1080000" cy="38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58204" cy="72547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ПОВОРОТ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Группа 19"/>
          <p:cNvGrpSpPr>
            <a:grpSpLocks/>
          </p:cNvGrpSpPr>
          <p:nvPr/>
        </p:nvGrpSpPr>
        <p:grpSpPr bwMode="auto">
          <a:xfrm>
            <a:off x="4857752" y="1214422"/>
            <a:ext cx="2571750" cy="2150438"/>
            <a:chOff x="4500562" y="785794"/>
            <a:chExt cx="2571768" cy="2150452"/>
          </a:xfrm>
        </p:grpSpPr>
        <p:grpSp>
          <p:nvGrpSpPr>
            <p:cNvPr id="5" name="Группа 13"/>
            <p:cNvGrpSpPr>
              <a:grpSpLocks/>
            </p:cNvGrpSpPr>
            <p:nvPr/>
          </p:nvGrpSpPr>
          <p:grpSpPr bwMode="auto">
            <a:xfrm>
              <a:off x="5072066" y="785794"/>
              <a:ext cx="2000264" cy="1857388"/>
              <a:chOff x="5072066" y="785794"/>
              <a:chExt cx="2000264" cy="1857388"/>
            </a:xfrm>
          </p:grpSpPr>
          <p:cxnSp>
            <p:nvCxnSpPr>
              <p:cNvPr id="9" name="Прямая соединительная линия 8"/>
              <p:cNvCxnSpPr/>
              <p:nvPr/>
            </p:nvCxnSpPr>
            <p:spPr>
              <a:xfrm rot="5400000">
                <a:off x="4214810" y="1643050"/>
                <a:ext cx="1857388" cy="142876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 flipV="1">
                <a:off x="5072066" y="2214554"/>
                <a:ext cx="2000264" cy="428628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6" name="Дуга 5"/>
            <p:cNvSpPr/>
            <p:nvPr/>
          </p:nvSpPr>
          <p:spPr>
            <a:xfrm>
              <a:off x="4500562" y="2000240"/>
              <a:ext cx="1214445" cy="936006"/>
            </a:xfrm>
            <a:prstGeom prst="arc">
              <a:avLst>
                <a:gd name="adj1" fmla="val 16446436"/>
                <a:gd name="adj2" fmla="val 160392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" name="TextBox 15"/>
            <p:cNvSpPr txBox="1">
              <a:spLocks noChangeArrowheads="1"/>
            </p:cNvSpPr>
            <p:nvPr/>
          </p:nvSpPr>
          <p:spPr bwMode="auto">
            <a:xfrm>
              <a:off x="5572132" y="1643050"/>
              <a:ext cx="7858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>
                  <a:sym typeface="Symbol" pitchFamily="18" charset="2"/>
                </a:rPr>
                <a:t></a:t>
              </a:r>
              <a:endParaRPr lang="ru-RU" sz="2800" b="1"/>
            </a:p>
          </p:txBody>
        </p:sp>
      </p:grpSp>
      <p:grpSp>
        <p:nvGrpSpPr>
          <p:cNvPr id="11" name="Группа 7"/>
          <p:cNvGrpSpPr>
            <a:grpSpLocks/>
          </p:cNvGrpSpPr>
          <p:nvPr/>
        </p:nvGrpSpPr>
        <p:grpSpPr bwMode="auto">
          <a:xfrm>
            <a:off x="1872022" y="2958640"/>
            <a:ext cx="3571875" cy="3357562"/>
            <a:chOff x="500034" y="2000240"/>
            <a:chExt cx="3571900" cy="3357586"/>
          </a:xfrm>
        </p:grpSpPr>
        <p:sp>
          <p:nvSpPr>
            <p:cNvPr id="12" name="TextBox 8"/>
            <p:cNvSpPr txBox="1">
              <a:spLocks noChangeArrowheads="1"/>
            </p:cNvSpPr>
            <p:nvPr/>
          </p:nvSpPr>
          <p:spPr bwMode="auto">
            <a:xfrm>
              <a:off x="3286116" y="4834606"/>
              <a:ext cx="7858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/>
                <a:t>С</a:t>
              </a:r>
            </a:p>
          </p:txBody>
        </p:sp>
        <p:grpSp>
          <p:nvGrpSpPr>
            <p:cNvPr id="13" name="Группа 22"/>
            <p:cNvGrpSpPr>
              <a:grpSpLocks/>
            </p:cNvGrpSpPr>
            <p:nvPr/>
          </p:nvGrpSpPr>
          <p:grpSpPr bwMode="auto">
            <a:xfrm>
              <a:off x="500034" y="2000240"/>
              <a:ext cx="3000396" cy="3357586"/>
              <a:chOff x="500034" y="1977086"/>
              <a:chExt cx="3000396" cy="3357586"/>
            </a:xfrm>
          </p:grpSpPr>
          <p:sp>
            <p:nvSpPr>
              <p:cNvPr id="14" name="Равнобедренный треугольник 13"/>
              <p:cNvSpPr/>
              <p:nvPr/>
            </p:nvSpPr>
            <p:spPr>
              <a:xfrm>
                <a:off x="785786" y="2500965"/>
                <a:ext cx="2714644" cy="2357454"/>
              </a:xfrm>
              <a:prstGeom prst="triangle">
                <a:avLst/>
              </a:prstGeom>
              <a:ln w="57150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6" name="TextBox 14"/>
              <p:cNvSpPr txBox="1">
                <a:spLocks noChangeArrowheads="1"/>
              </p:cNvSpPr>
              <p:nvPr/>
            </p:nvSpPr>
            <p:spPr bwMode="auto">
              <a:xfrm>
                <a:off x="500034" y="4811452"/>
                <a:ext cx="785818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800" dirty="0"/>
                  <a:t>А</a:t>
                </a:r>
              </a:p>
            </p:txBody>
          </p:sp>
          <p:sp>
            <p:nvSpPr>
              <p:cNvPr id="17" name="TextBox 15"/>
              <p:cNvSpPr txBox="1">
                <a:spLocks noChangeArrowheads="1"/>
              </p:cNvSpPr>
              <p:nvPr/>
            </p:nvSpPr>
            <p:spPr bwMode="auto">
              <a:xfrm>
                <a:off x="1771261" y="1977086"/>
                <a:ext cx="785819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800" dirty="0"/>
                  <a:t>В</a:t>
                </a:r>
              </a:p>
            </p:txBody>
          </p:sp>
        </p:grpSp>
      </p:grpSp>
      <p:sp>
        <p:nvSpPr>
          <p:cNvPr id="18" name="Овал 17"/>
          <p:cNvSpPr/>
          <p:nvPr/>
        </p:nvSpPr>
        <p:spPr>
          <a:xfrm>
            <a:off x="6029363" y="4683280"/>
            <a:ext cx="107950" cy="1079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172240" y="4540408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/>
              <a:t>О</a:t>
            </a:r>
          </a:p>
        </p:txBody>
      </p:sp>
      <p:grpSp>
        <p:nvGrpSpPr>
          <p:cNvPr id="29" name="Группа 19"/>
          <p:cNvGrpSpPr>
            <a:grpSpLocks/>
          </p:cNvGrpSpPr>
          <p:nvPr/>
        </p:nvGrpSpPr>
        <p:grpSpPr bwMode="auto">
          <a:xfrm rot="15014646">
            <a:off x="3841875" y="3290419"/>
            <a:ext cx="2598905" cy="2107449"/>
            <a:chOff x="4473407" y="785794"/>
            <a:chExt cx="2598923" cy="2107463"/>
          </a:xfrm>
        </p:grpSpPr>
        <p:grpSp>
          <p:nvGrpSpPr>
            <p:cNvPr id="30" name="Группа 13"/>
            <p:cNvGrpSpPr>
              <a:grpSpLocks/>
            </p:cNvGrpSpPr>
            <p:nvPr/>
          </p:nvGrpSpPr>
          <p:grpSpPr bwMode="auto">
            <a:xfrm>
              <a:off x="5072066" y="785794"/>
              <a:ext cx="2000264" cy="1857388"/>
              <a:chOff x="5072066" y="785794"/>
              <a:chExt cx="2000264" cy="1857388"/>
            </a:xfrm>
          </p:grpSpPr>
          <p:cxnSp>
            <p:nvCxnSpPr>
              <p:cNvPr id="33" name="Прямая соединительная линия 32"/>
              <p:cNvCxnSpPr/>
              <p:nvPr/>
            </p:nvCxnSpPr>
            <p:spPr>
              <a:xfrm rot="5400000">
                <a:off x="4214810" y="1643050"/>
                <a:ext cx="1857388" cy="142876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>
              <a:xfrm flipV="1">
                <a:off x="5072066" y="2214554"/>
                <a:ext cx="2000264" cy="428628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31" name="Дуга 30"/>
            <p:cNvSpPr/>
            <p:nvPr/>
          </p:nvSpPr>
          <p:spPr>
            <a:xfrm>
              <a:off x="4473407" y="2036001"/>
              <a:ext cx="1214446" cy="857256"/>
            </a:xfrm>
            <a:prstGeom prst="arc">
              <a:avLst>
                <a:gd name="adj1" fmla="val 16446436"/>
                <a:gd name="adj2" fmla="val 160392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TextBox 15"/>
            <p:cNvSpPr txBox="1">
              <a:spLocks noChangeArrowheads="1"/>
            </p:cNvSpPr>
            <p:nvPr/>
          </p:nvSpPr>
          <p:spPr bwMode="auto">
            <a:xfrm rot="6585354">
              <a:off x="5212072" y="1815993"/>
              <a:ext cx="7858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 dirty="0">
                  <a:sym typeface="Symbol" pitchFamily="18" charset="2"/>
                </a:rPr>
                <a:t></a:t>
              </a:r>
              <a:endParaRPr lang="ru-RU" sz="2800" b="1" dirty="0"/>
            </a:p>
          </p:txBody>
        </p:sp>
      </p:grpSp>
      <p:sp>
        <p:nvSpPr>
          <p:cNvPr id="36" name="Дуга 35"/>
          <p:cNvSpPr/>
          <p:nvPr/>
        </p:nvSpPr>
        <p:spPr>
          <a:xfrm rot="14892981">
            <a:off x="1910784" y="1136208"/>
            <a:ext cx="6840000" cy="6840000"/>
          </a:xfrm>
          <a:prstGeom prst="arc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000496" y="785794"/>
            <a:ext cx="928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/>
              <a:t>А</a:t>
            </a:r>
            <a:r>
              <a:rPr lang="ru-RU" sz="2800" baseline="-25000" dirty="0"/>
              <a:t>1</a:t>
            </a:r>
          </a:p>
        </p:txBody>
      </p:sp>
      <p:grpSp>
        <p:nvGrpSpPr>
          <p:cNvPr id="41" name="Группа 40"/>
          <p:cNvGrpSpPr/>
          <p:nvPr/>
        </p:nvGrpSpPr>
        <p:grpSpPr>
          <a:xfrm>
            <a:off x="3957662" y="2611582"/>
            <a:ext cx="1071568" cy="2857519"/>
            <a:chOff x="2714612" y="1928802"/>
            <a:chExt cx="1071568" cy="2857519"/>
          </a:xfrm>
        </p:grpSpPr>
        <p:cxnSp>
          <p:nvCxnSpPr>
            <p:cNvPr id="39" name="Прямая соединительная линия 38"/>
            <p:cNvCxnSpPr/>
            <p:nvPr/>
          </p:nvCxnSpPr>
          <p:spPr bwMode="auto">
            <a:xfrm rot="5400000">
              <a:off x="3536149" y="1964521"/>
              <a:ext cx="285750" cy="214312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 bwMode="auto">
            <a:xfrm rot="16200000" flipV="1">
              <a:off x="2678894" y="4536289"/>
              <a:ext cx="285750" cy="214313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4966802" y="4685420"/>
            <a:ext cx="1044000" cy="12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Группа 19"/>
          <p:cNvGrpSpPr>
            <a:grpSpLocks/>
          </p:cNvGrpSpPr>
          <p:nvPr/>
        </p:nvGrpSpPr>
        <p:grpSpPr bwMode="auto">
          <a:xfrm rot="13500000">
            <a:off x="3807528" y="3736866"/>
            <a:ext cx="2595450" cy="2145729"/>
            <a:chOff x="4476862" y="785794"/>
            <a:chExt cx="2595468" cy="2175772"/>
          </a:xfrm>
        </p:grpSpPr>
        <p:sp>
          <p:nvSpPr>
            <p:cNvPr id="46" name="Дуга 45"/>
            <p:cNvSpPr/>
            <p:nvPr/>
          </p:nvSpPr>
          <p:spPr>
            <a:xfrm>
              <a:off x="4476862" y="2048965"/>
              <a:ext cx="1214445" cy="912601"/>
            </a:xfrm>
            <a:prstGeom prst="arc">
              <a:avLst>
                <a:gd name="adj1" fmla="val 16446436"/>
                <a:gd name="adj2" fmla="val 160392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45" name="Группа 13"/>
            <p:cNvGrpSpPr>
              <a:grpSpLocks/>
            </p:cNvGrpSpPr>
            <p:nvPr/>
          </p:nvGrpSpPr>
          <p:grpSpPr bwMode="auto">
            <a:xfrm>
              <a:off x="5072066" y="785794"/>
              <a:ext cx="2000264" cy="1857388"/>
              <a:chOff x="5072066" y="785794"/>
              <a:chExt cx="2000264" cy="1857388"/>
            </a:xfrm>
          </p:grpSpPr>
          <p:cxnSp>
            <p:nvCxnSpPr>
              <p:cNvPr id="48" name="Прямая соединительная линия 47"/>
              <p:cNvCxnSpPr/>
              <p:nvPr/>
            </p:nvCxnSpPr>
            <p:spPr>
              <a:xfrm rot="5400000">
                <a:off x="4214810" y="1643050"/>
                <a:ext cx="1857388" cy="142876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единительная линия 48"/>
              <p:cNvCxnSpPr/>
              <p:nvPr/>
            </p:nvCxnSpPr>
            <p:spPr>
              <a:xfrm flipV="1">
                <a:off x="5072066" y="2214554"/>
                <a:ext cx="2000264" cy="428628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15"/>
            <p:cNvSpPr txBox="1">
              <a:spLocks noChangeArrowheads="1"/>
            </p:cNvSpPr>
            <p:nvPr/>
          </p:nvSpPr>
          <p:spPr bwMode="auto">
            <a:xfrm rot="7841265">
              <a:off x="5226563" y="1924416"/>
              <a:ext cx="7858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 dirty="0">
                  <a:sym typeface="Symbol" pitchFamily="18" charset="2"/>
                </a:rPr>
                <a:t></a:t>
              </a:r>
              <a:endParaRPr lang="ru-RU" sz="2800" b="1" dirty="0"/>
            </a:p>
          </p:txBody>
        </p:sp>
      </p:grpSp>
      <p:cxnSp>
        <p:nvCxnSpPr>
          <p:cNvPr id="50" name="Прямая соединительная линия 49"/>
          <p:cNvCxnSpPr/>
          <p:nvPr/>
        </p:nvCxnSpPr>
        <p:spPr>
          <a:xfrm rot="8280000" flipH="1" flipV="1">
            <a:off x="3858713" y="1719097"/>
            <a:ext cx="1080000" cy="38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Дуга 50"/>
          <p:cNvSpPr/>
          <p:nvPr/>
        </p:nvSpPr>
        <p:spPr>
          <a:xfrm rot="13319117">
            <a:off x="4329623" y="3415488"/>
            <a:ext cx="2880000" cy="2772000"/>
          </a:xfrm>
          <a:prstGeom prst="arc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9" name="Группа 58"/>
          <p:cNvGrpSpPr/>
          <p:nvPr/>
        </p:nvGrpSpPr>
        <p:grpSpPr>
          <a:xfrm>
            <a:off x="5029232" y="3968904"/>
            <a:ext cx="492056" cy="1664964"/>
            <a:chOff x="3786182" y="3286124"/>
            <a:chExt cx="492056" cy="1664964"/>
          </a:xfrm>
        </p:grpSpPr>
        <p:grpSp>
          <p:nvGrpSpPr>
            <p:cNvPr id="53" name="Группа 45"/>
            <p:cNvGrpSpPr>
              <a:grpSpLocks/>
            </p:cNvGrpSpPr>
            <p:nvPr/>
          </p:nvGrpSpPr>
          <p:grpSpPr bwMode="auto">
            <a:xfrm rot="1440000" flipV="1">
              <a:off x="3922638" y="4555800"/>
              <a:ext cx="355600" cy="395288"/>
              <a:chOff x="7395468" y="2179324"/>
              <a:chExt cx="355523" cy="395204"/>
            </a:xfrm>
          </p:grpSpPr>
          <p:cxnSp>
            <p:nvCxnSpPr>
              <p:cNvPr id="57" name="Прямая соединительная линия 56"/>
              <p:cNvCxnSpPr/>
              <p:nvPr/>
            </p:nvCxnSpPr>
            <p:spPr>
              <a:xfrm rot="8220000">
                <a:off x="7395468" y="2179324"/>
                <a:ext cx="285688" cy="21426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8" name="Прямая соединительная линия 57"/>
              <p:cNvCxnSpPr/>
              <p:nvPr/>
            </p:nvCxnSpPr>
            <p:spPr>
              <a:xfrm rot="8220000">
                <a:off x="7465303" y="2360260"/>
                <a:ext cx="285688" cy="21426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54" name="Группа 46"/>
            <p:cNvGrpSpPr>
              <a:grpSpLocks/>
            </p:cNvGrpSpPr>
            <p:nvPr/>
          </p:nvGrpSpPr>
          <p:grpSpPr bwMode="auto">
            <a:xfrm>
              <a:off x="3786182" y="3286124"/>
              <a:ext cx="357187" cy="428625"/>
              <a:chOff x="7358082" y="2143210"/>
              <a:chExt cx="357109" cy="428534"/>
            </a:xfrm>
          </p:grpSpPr>
          <p:cxnSp>
            <p:nvCxnSpPr>
              <p:cNvPr id="55" name="Прямая соединительная линия 54"/>
              <p:cNvCxnSpPr/>
              <p:nvPr/>
            </p:nvCxnSpPr>
            <p:spPr>
              <a:xfrm rot="5400000">
                <a:off x="7322370" y="2178922"/>
                <a:ext cx="285689" cy="214265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единительная линия 55"/>
              <p:cNvCxnSpPr/>
              <p:nvPr/>
            </p:nvCxnSpPr>
            <p:spPr>
              <a:xfrm rot="5400000">
                <a:off x="7465214" y="2321767"/>
                <a:ext cx="285689" cy="214265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6715146" y="1190613"/>
            <a:ext cx="928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/>
              <a:t>В</a:t>
            </a:r>
            <a:r>
              <a:rPr lang="ru-RU" sz="2800" baseline="-25000" dirty="0"/>
              <a:t>1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4857758" y="3500438"/>
            <a:ext cx="928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 smtClean="0"/>
              <a:t>С</a:t>
            </a:r>
            <a:r>
              <a:rPr lang="ru-RU" sz="2800" baseline="-25000" dirty="0" smtClean="0"/>
              <a:t>1</a:t>
            </a:r>
            <a:endParaRPr lang="ru-RU" sz="2800" baseline="-25000" dirty="0"/>
          </a:p>
        </p:txBody>
      </p:sp>
      <p:grpSp>
        <p:nvGrpSpPr>
          <p:cNvPr id="66" name="Группа 19"/>
          <p:cNvGrpSpPr>
            <a:grpSpLocks/>
          </p:cNvGrpSpPr>
          <p:nvPr/>
        </p:nvGrpSpPr>
        <p:grpSpPr bwMode="auto">
          <a:xfrm rot="17520000">
            <a:off x="4338986" y="2723538"/>
            <a:ext cx="2627999" cy="2102896"/>
            <a:chOff x="4500563" y="785794"/>
            <a:chExt cx="2571767" cy="2123087"/>
          </a:xfrm>
        </p:grpSpPr>
        <p:grpSp>
          <p:nvGrpSpPr>
            <p:cNvPr id="67" name="Группа 13"/>
            <p:cNvGrpSpPr>
              <a:grpSpLocks/>
            </p:cNvGrpSpPr>
            <p:nvPr/>
          </p:nvGrpSpPr>
          <p:grpSpPr bwMode="auto">
            <a:xfrm>
              <a:off x="5072066" y="785794"/>
              <a:ext cx="2000264" cy="1857388"/>
              <a:chOff x="5072066" y="785794"/>
              <a:chExt cx="2000264" cy="1857388"/>
            </a:xfrm>
          </p:grpSpPr>
          <p:cxnSp>
            <p:nvCxnSpPr>
              <p:cNvPr id="70" name="Прямая соединительная линия 69"/>
              <p:cNvCxnSpPr/>
              <p:nvPr/>
            </p:nvCxnSpPr>
            <p:spPr>
              <a:xfrm rot="5400000">
                <a:off x="4214810" y="1643050"/>
                <a:ext cx="1857388" cy="142876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71" name="Прямая соединительная линия 70"/>
              <p:cNvCxnSpPr/>
              <p:nvPr/>
            </p:nvCxnSpPr>
            <p:spPr>
              <a:xfrm flipV="1">
                <a:off x="5072066" y="2214554"/>
                <a:ext cx="2000264" cy="428628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68" name="Дуга 67"/>
            <p:cNvSpPr/>
            <p:nvPr/>
          </p:nvSpPr>
          <p:spPr>
            <a:xfrm>
              <a:off x="4500563" y="2000240"/>
              <a:ext cx="1214445" cy="908641"/>
            </a:xfrm>
            <a:prstGeom prst="arc">
              <a:avLst>
                <a:gd name="adj1" fmla="val 16446436"/>
                <a:gd name="adj2" fmla="val 160392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9" name="TextBox 15"/>
            <p:cNvSpPr txBox="1">
              <a:spLocks noChangeArrowheads="1"/>
            </p:cNvSpPr>
            <p:nvPr/>
          </p:nvSpPr>
          <p:spPr bwMode="auto">
            <a:xfrm rot="3543074">
              <a:off x="5497120" y="1915754"/>
              <a:ext cx="7858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 dirty="0">
                  <a:sym typeface="Symbol" pitchFamily="18" charset="2"/>
                </a:rPr>
                <a:t></a:t>
              </a:r>
              <a:endParaRPr lang="ru-RU" sz="2800" b="1" dirty="0"/>
            </a:p>
          </p:txBody>
        </p:sp>
      </p:grpSp>
      <p:sp>
        <p:nvSpPr>
          <p:cNvPr id="73" name="Дуга 72"/>
          <p:cNvSpPr/>
          <p:nvPr/>
        </p:nvSpPr>
        <p:spPr>
          <a:xfrm rot="17040000">
            <a:off x="3553354" y="1500762"/>
            <a:ext cx="5040000" cy="5220000"/>
          </a:xfrm>
          <a:prstGeom prst="arc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4" name="Группа 83"/>
          <p:cNvGrpSpPr/>
          <p:nvPr/>
        </p:nvGrpSpPr>
        <p:grpSpPr>
          <a:xfrm>
            <a:off x="4572000" y="3156680"/>
            <a:ext cx="1990196" cy="1201012"/>
            <a:chOff x="4572000" y="3156680"/>
            <a:chExt cx="1990196" cy="1201012"/>
          </a:xfrm>
        </p:grpSpPr>
        <p:grpSp>
          <p:nvGrpSpPr>
            <p:cNvPr id="79" name="Группа 78"/>
            <p:cNvGrpSpPr/>
            <p:nvPr/>
          </p:nvGrpSpPr>
          <p:grpSpPr>
            <a:xfrm rot="14340000">
              <a:off x="6169289" y="3120961"/>
              <a:ext cx="357188" cy="428626"/>
              <a:chOff x="8215338" y="3071810"/>
              <a:chExt cx="357188" cy="428626"/>
            </a:xfrm>
          </p:grpSpPr>
          <p:cxnSp>
            <p:nvCxnSpPr>
              <p:cNvPr id="75" name="Прямая соединительная линия 74"/>
              <p:cNvCxnSpPr/>
              <p:nvPr/>
            </p:nvCxnSpPr>
            <p:spPr bwMode="auto">
              <a:xfrm rot="5400000">
                <a:off x="8179619" y="3107529"/>
                <a:ext cx="285750" cy="214312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77" name="Прямая соединительная линия 76"/>
              <p:cNvCxnSpPr/>
              <p:nvPr/>
            </p:nvCxnSpPr>
            <p:spPr bwMode="auto">
              <a:xfrm rot="5400000">
                <a:off x="8251057" y="3178967"/>
                <a:ext cx="285750" cy="214312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78" name="Прямая соединительная линия 77"/>
              <p:cNvCxnSpPr/>
              <p:nvPr/>
            </p:nvCxnSpPr>
            <p:spPr bwMode="auto">
              <a:xfrm rot="5400000">
                <a:off x="8322495" y="3250405"/>
                <a:ext cx="285750" cy="214312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80" name="Группа 79"/>
            <p:cNvGrpSpPr/>
            <p:nvPr/>
          </p:nvGrpSpPr>
          <p:grpSpPr>
            <a:xfrm>
              <a:off x="4572000" y="3929066"/>
              <a:ext cx="357188" cy="428626"/>
              <a:chOff x="8215338" y="3071810"/>
              <a:chExt cx="357188" cy="428626"/>
            </a:xfrm>
          </p:grpSpPr>
          <p:cxnSp>
            <p:nvCxnSpPr>
              <p:cNvPr id="81" name="Прямая соединительная линия 80"/>
              <p:cNvCxnSpPr/>
              <p:nvPr/>
            </p:nvCxnSpPr>
            <p:spPr bwMode="auto">
              <a:xfrm rot="5400000">
                <a:off x="8179619" y="3107529"/>
                <a:ext cx="285750" cy="214312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82" name="Прямая соединительная линия 81"/>
              <p:cNvCxnSpPr/>
              <p:nvPr/>
            </p:nvCxnSpPr>
            <p:spPr bwMode="auto">
              <a:xfrm rot="5400000">
                <a:off x="8251057" y="3178967"/>
                <a:ext cx="285750" cy="214312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83" name="Прямая соединительная линия 82"/>
              <p:cNvCxnSpPr/>
              <p:nvPr/>
            </p:nvCxnSpPr>
            <p:spPr bwMode="auto">
              <a:xfrm rot="5400000">
                <a:off x="8322495" y="3250405"/>
                <a:ext cx="285750" cy="214312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2" name="Прямая соединительная линия 91"/>
          <p:cNvCxnSpPr>
            <a:stCxn id="36" idx="2"/>
            <a:endCxn id="73" idx="2"/>
          </p:cNvCxnSpPr>
          <p:nvPr/>
        </p:nvCxnSpPr>
        <p:spPr>
          <a:xfrm>
            <a:off x="4061612" y="1380424"/>
            <a:ext cx="2621385" cy="2851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>
            <a:stCxn id="73" idx="2"/>
          </p:cNvCxnSpPr>
          <p:nvPr/>
        </p:nvCxnSpPr>
        <p:spPr>
          <a:xfrm flipH="1">
            <a:off x="4714876" y="1665616"/>
            <a:ext cx="1968121" cy="216000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>
            <a:stCxn id="36" idx="2"/>
          </p:cNvCxnSpPr>
          <p:nvPr/>
        </p:nvCxnSpPr>
        <p:spPr>
          <a:xfrm>
            <a:off x="4061612" y="1380424"/>
            <a:ext cx="653264" cy="247720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3616802" y="3336398"/>
            <a:ext cx="1080000" cy="38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 rot="16200000">
            <a:off x="1009719" y="1970579"/>
            <a:ext cx="7858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</a:t>
            </a:r>
            <a:endParaRPr lang="ru-RU" sz="8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500"/>
                            </p:stCondLst>
                            <p:childTnLst>
                              <p:par>
                                <p:cTn id="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4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4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500"/>
                            </p:stCondLst>
                            <p:childTnLst>
                              <p:par>
                                <p:cTn id="1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4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4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000"/>
                            </p:stCondLst>
                            <p:childTnLst>
                              <p:par>
                                <p:cTn id="1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36" grpId="0" animBg="1"/>
      <p:bldP spid="37" grpId="0"/>
      <p:bldP spid="51" grpId="0" animBg="1"/>
      <p:bldP spid="60" grpId="0"/>
      <p:bldP spid="63" grpId="0"/>
      <p:bldP spid="73" grpId="0" animBg="1"/>
      <p:bldP spid="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58204" cy="179704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ПОВОРОТ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Сделаем вывод: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2214554"/>
            <a:ext cx="835824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dirty="0" smtClean="0"/>
              <a:t>Чтобы получить отображение фигуры при повороте около данной точки, нужно каждую точку фигуры повернуть на один и тот же угол в одном и том же направлении (по часовой стрелке или против часовой стрелки)</a:t>
            </a:r>
            <a:endParaRPr lang="ru-RU" sz="2800" dirty="0"/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4214810" y="5929330"/>
            <a:ext cx="648000" cy="648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Управляющая кнопка: настраиваемая 8">
            <a:hlinkClick r:id="rId3" action="ppaction://hlinksldjump" highlightClick="1"/>
          </p:cNvPr>
          <p:cNvSpPr/>
          <p:nvPr/>
        </p:nvSpPr>
        <p:spPr>
          <a:xfrm>
            <a:off x="6572264" y="5929330"/>
            <a:ext cx="2160000" cy="6480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СВОЙСТВА ДВИЖЕНИЯ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85762" y="214290"/>
            <a:ext cx="8258204" cy="72547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ПАРАЛЛЕЛЬНЫЙ ПЕРЕНОС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16200000" flipH="1">
            <a:off x="1135890" y="3393282"/>
            <a:ext cx="3000375" cy="207168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171609" y="2547938"/>
            <a:ext cx="500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А</a:t>
            </a:r>
            <a:endParaRPr lang="ru-RU" sz="2800" baseline="-2500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529046" y="5905500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В</a:t>
            </a:r>
          </a:p>
        </p:txBody>
      </p:sp>
      <p:grpSp>
        <p:nvGrpSpPr>
          <p:cNvPr id="2" name="Группа 13"/>
          <p:cNvGrpSpPr>
            <a:grpSpLocks/>
          </p:cNvGrpSpPr>
          <p:nvPr/>
        </p:nvGrpSpPr>
        <p:grpSpPr bwMode="auto">
          <a:xfrm>
            <a:off x="3028984" y="1568450"/>
            <a:ext cx="3786187" cy="860425"/>
            <a:chOff x="2357422" y="1568223"/>
            <a:chExt cx="3786214" cy="860645"/>
          </a:xfrm>
        </p:grpSpPr>
        <p:cxnSp>
          <p:nvCxnSpPr>
            <p:cNvPr id="9" name="Прямая со стрелкой 8"/>
            <p:cNvCxnSpPr/>
            <p:nvPr/>
          </p:nvCxnSpPr>
          <p:spPr>
            <a:xfrm flipV="1">
              <a:off x="2357422" y="1928678"/>
              <a:ext cx="3786214" cy="50019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18456" name="Группа 12"/>
            <p:cNvGrpSpPr>
              <a:grpSpLocks/>
            </p:cNvGrpSpPr>
            <p:nvPr/>
          </p:nvGrpSpPr>
          <p:grpSpPr bwMode="auto">
            <a:xfrm>
              <a:off x="3929058" y="1568223"/>
              <a:ext cx="1143008" cy="646331"/>
              <a:chOff x="3500430" y="1290237"/>
              <a:chExt cx="1143008" cy="646331"/>
            </a:xfrm>
          </p:grpSpPr>
          <p:sp>
            <p:nvSpPr>
              <p:cNvPr id="18457" name="TextBox 9"/>
              <p:cNvSpPr txBox="1">
                <a:spLocks noChangeArrowheads="1"/>
              </p:cNvSpPr>
              <p:nvPr/>
            </p:nvSpPr>
            <p:spPr bwMode="auto">
              <a:xfrm rot="-443199">
                <a:off x="3500430" y="1290237"/>
                <a:ext cx="114300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3600" i="1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а</a:t>
                </a:r>
                <a:endParaRPr lang="ru-RU" sz="36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2" name="Прямая со стрелкой 11"/>
              <p:cNvCxnSpPr/>
              <p:nvPr/>
            </p:nvCxnSpPr>
            <p:spPr>
              <a:xfrm flipV="1">
                <a:off x="3500430" y="1499841"/>
                <a:ext cx="357189" cy="71456"/>
              </a:xfrm>
              <a:prstGeom prst="straightConnector1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Группа 14"/>
          <p:cNvGrpSpPr>
            <a:grpSpLocks/>
          </p:cNvGrpSpPr>
          <p:nvPr/>
        </p:nvGrpSpPr>
        <p:grpSpPr bwMode="auto">
          <a:xfrm>
            <a:off x="3671921" y="5068888"/>
            <a:ext cx="3786188" cy="860425"/>
            <a:chOff x="2357422" y="1568223"/>
            <a:chExt cx="3786214" cy="860645"/>
          </a:xfrm>
        </p:grpSpPr>
        <p:cxnSp>
          <p:nvCxnSpPr>
            <p:cNvPr id="16" name="Прямая со стрелкой 15"/>
            <p:cNvCxnSpPr/>
            <p:nvPr/>
          </p:nvCxnSpPr>
          <p:spPr>
            <a:xfrm flipV="1">
              <a:off x="2357422" y="1928677"/>
              <a:ext cx="3786214" cy="50019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452" name="Группа 16"/>
            <p:cNvGrpSpPr>
              <a:grpSpLocks/>
            </p:cNvGrpSpPr>
            <p:nvPr/>
          </p:nvGrpSpPr>
          <p:grpSpPr bwMode="auto">
            <a:xfrm>
              <a:off x="3929058" y="1568223"/>
              <a:ext cx="1143008" cy="646331"/>
              <a:chOff x="3500430" y="1290237"/>
              <a:chExt cx="1143008" cy="646331"/>
            </a:xfrm>
          </p:grpSpPr>
          <p:sp>
            <p:nvSpPr>
              <p:cNvPr id="18453" name="TextBox 17"/>
              <p:cNvSpPr txBox="1">
                <a:spLocks noChangeArrowheads="1"/>
              </p:cNvSpPr>
              <p:nvPr/>
            </p:nvSpPr>
            <p:spPr bwMode="auto">
              <a:xfrm rot="-443199">
                <a:off x="3500430" y="1290237"/>
                <a:ext cx="114300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3600" i="1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а</a:t>
                </a:r>
                <a:endParaRPr lang="ru-RU" sz="36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9" name="Прямая со стрелкой 18"/>
              <p:cNvCxnSpPr/>
              <p:nvPr/>
            </p:nvCxnSpPr>
            <p:spPr>
              <a:xfrm flipV="1">
                <a:off x="3500430" y="1499841"/>
                <a:ext cx="357191" cy="71455"/>
              </a:xfrm>
              <a:prstGeom prst="straightConnector1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" name="Группа 19"/>
          <p:cNvGrpSpPr>
            <a:grpSpLocks/>
          </p:cNvGrpSpPr>
          <p:nvPr/>
        </p:nvGrpSpPr>
        <p:grpSpPr bwMode="auto">
          <a:xfrm>
            <a:off x="1600234" y="2071688"/>
            <a:ext cx="3786187" cy="860425"/>
            <a:chOff x="2357422" y="1568223"/>
            <a:chExt cx="3786214" cy="860645"/>
          </a:xfrm>
        </p:grpSpPr>
        <p:cxnSp>
          <p:nvCxnSpPr>
            <p:cNvPr id="21" name="Прямая со стрелкой 20"/>
            <p:cNvCxnSpPr/>
            <p:nvPr/>
          </p:nvCxnSpPr>
          <p:spPr>
            <a:xfrm flipV="1">
              <a:off x="2357422" y="1928677"/>
              <a:ext cx="3786214" cy="50019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448" name="Группа 21"/>
            <p:cNvGrpSpPr>
              <a:grpSpLocks/>
            </p:cNvGrpSpPr>
            <p:nvPr/>
          </p:nvGrpSpPr>
          <p:grpSpPr bwMode="auto">
            <a:xfrm>
              <a:off x="3929058" y="1568223"/>
              <a:ext cx="1143008" cy="646331"/>
              <a:chOff x="3500430" y="1290237"/>
              <a:chExt cx="1143008" cy="646331"/>
            </a:xfrm>
          </p:grpSpPr>
          <p:sp>
            <p:nvSpPr>
              <p:cNvPr id="18449" name="TextBox 22"/>
              <p:cNvSpPr txBox="1">
                <a:spLocks noChangeArrowheads="1"/>
              </p:cNvSpPr>
              <p:nvPr/>
            </p:nvSpPr>
            <p:spPr bwMode="auto">
              <a:xfrm rot="-443199">
                <a:off x="3500430" y="1290237"/>
                <a:ext cx="114300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3600" i="1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а</a:t>
                </a:r>
                <a:endParaRPr lang="ru-RU" sz="36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4" name="Прямая со стрелкой 23"/>
              <p:cNvCxnSpPr/>
              <p:nvPr/>
            </p:nvCxnSpPr>
            <p:spPr>
              <a:xfrm flipV="1">
                <a:off x="3500430" y="1499841"/>
                <a:ext cx="357189" cy="71455"/>
              </a:xfrm>
              <a:prstGeom prst="straightConnector1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Группа 58"/>
          <p:cNvGrpSpPr>
            <a:grpSpLocks/>
          </p:cNvGrpSpPr>
          <p:nvPr/>
        </p:nvGrpSpPr>
        <p:grpSpPr bwMode="auto">
          <a:xfrm>
            <a:off x="5314984" y="2214563"/>
            <a:ext cx="3786187" cy="1187450"/>
            <a:chOff x="5000628" y="2214548"/>
            <a:chExt cx="3786182" cy="1188198"/>
          </a:xfrm>
        </p:grpSpPr>
        <p:cxnSp>
          <p:nvCxnSpPr>
            <p:cNvPr id="26" name="Прямая со стрелкой 25"/>
            <p:cNvCxnSpPr/>
            <p:nvPr/>
          </p:nvCxnSpPr>
          <p:spPr>
            <a:xfrm rot="10800000">
              <a:off x="5000628" y="2214548"/>
              <a:ext cx="928686" cy="42889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929314" y="2571960"/>
              <a:ext cx="2857496" cy="8307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dirty="0">
                  <a:solidFill>
                    <a:schemeClr val="accent6">
                      <a:lumMod val="75000"/>
                    </a:schemeClr>
                  </a:solidFill>
                  <a:latin typeface="Comic Sans MS" pitchFamily="66" charset="0"/>
                </a:rPr>
                <a:t>ВЕКТОР ПЕРЕНОСА</a:t>
              </a:r>
            </a:p>
          </p:txBody>
        </p:sp>
      </p:grp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386421" y="2071688"/>
            <a:ext cx="928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А</a:t>
            </a:r>
            <a:r>
              <a:rPr lang="ru-RU" sz="2800" baseline="-25000"/>
              <a:t>1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7386671" y="5214938"/>
            <a:ext cx="928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В</a:t>
            </a:r>
            <a:r>
              <a:rPr lang="ru-RU" sz="2800" baseline="-25000"/>
              <a:t>1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rot="16200000" flipH="1">
            <a:off x="1135890" y="3393282"/>
            <a:ext cx="3000375" cy="207168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22222E-6 L 0.40955 -0.0736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" y="-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0" grpId="0"/>
      <p:bldP spid="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Равнобедренный треугольник 33"/>
          <p:cNvSpPr/>
          <p:nvPr/>
        </p:nvSpPr>
        <p:spPr bwMode="auto">
          <a:xfrm>
            <a:off x="785786" y="2500306"/>
            <a:ext cx="2714625" cy="2357437"/>
          </a:xfrm>
          <a:prstGeom prst="triangle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 bwMode="auto">
          <a:xfrm>
            <a:off x="785805" y="2500306"/>
            <a:ext cx="2714625" cy="2357437"/>
          </a:xfrm>
          <a:prstGeom prst="triangle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72547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ПАРАЛЛЕЛЬНЫЙ ПЕРЕНОС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3" name="Группа 13"/>
          <p:cNvGrpSpPr>
            <a:grpSpLocks/>
          </p:cNvGrpSpPr>
          <p:nvPr/>
        </p:nvGrpSpPr>
        <p:grpSpPr bwMode="auto">
          <a:xfrm>
            <a:off x="3357563" y="1568450"/>
            <a:ext cx="3786187" cy="860425"/>
            <a:chOff x="2357422" y="1568223"/>
            <a:chExt cx="3786214" cy="860645"/>
          </a:xfrm>
        </p:grpSpPr>
        <p:cxnSp>
          <p:nvCxnSpPr>
            <p:cNvPr id="16" name="Прямая со стрелкой 15"/>
            <p:cNvCxnSpPr/>
            <p:nvPr/>
          </p:nvCxnSpPr>
          <p:spPr>
            <a:xfrm flipV="1">
              <a:off x="2357422" y="1928678"/>
              <a:ext cx="3786214" cy="50019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19482" name="Группа 12"/>
            <p:cNvGrpSpPr>
              <a:grpSpLocks/>
            </p:cNvGrpSpPr>
            <p:nvPr/>
          </p:nvGrpSpPr>
          <p:grpSpPr bwMode="auto">
            <a:xfrm>
              <a:off x="3929058" y="1568223"/>
              <a:ext cx="1143008" cy="646331"/>
              <a:chOff x="3500430" y="1290237"/>
              <a:chExt cx="1143008" cy="646331"/>
            </a:xfrm>
          </p:grpSpPr>
          <p:sp>
            <p:nvSpPr>
              <p:cNvPr id="19483" name="TextBox 9"/>
              <p:cNvSpPr txBox="1">
                <a:spLocks noChangeArrowheads="1"/>
              </p:cNvSpPr>
              <p:nvPr/>
            </p:nvSpPr>
            <p:spPr bwMode="auto">
              <a:xfrm rot="-443199">
                <a:off x="3500430" y="1290237"/>
                <a:ext cx="114300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3600" i="1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а</a:t>
                </a:r>
                <a:endParaRPr lang="ru-RU" sz="36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9" name="Прямая со стрелкой 18"/>
              <p:cNvCxnSpPr/>
              <p:nvPr/>
            </p:nvCxnSpPr>
            <p:spPr>
              <a:xfrm flipV="1">
                <a:off x="3500430" y="1499841"/>
                <a:ext cx="357189" cy="71456"/>
              </a:xfrm>
              <a:prstGeom prst="straightConnector1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6" name="Прямая со стрелкой 25"/>
          <p:cNvCxnSpPr/>
          <p:nvPr/>
        </p:nvCxnSpPr>
        <p:spPr bwMode="auto">
          <a:xfrm flipV="1">
            <a:off x="2143125" y="1928801"/>
            <a:ext cx="3852000" cy="540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 bwMode="auto">
          <a:xfrm flipV="1">
            <a:off x="3500437" y="4317760"/>
            <a:ext cx="3852000" cy="540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 bwMode="auto">
          <a:xfrm flipV="1">
            <a:off x="785812" y="4286256"/>
            <a:ext cx="3852000" cy="540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 flipH="1">
            <a:off x="7143750" y="4333875"/>
            <a:ext cx="785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С</a:t>
            </a:r>
            <a:r>
              <a:rPr lang="en-US" sz="2800" baseline="-25000"/>
              <a:t>1</a:t>
            </a:r>
            <a:endParaRPr lang="ru-RU" sz="2800" baseline="-25000"/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 flipH="1">
            <a:off x="4071938" y="3714750"/>
            <a:ext cx="785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А</a:t>
            </a:r>
            <a:r>
              <a:rPr lang="en-US" sz="2800" baseline="-25000"/>
              <a:t>1</a:t>
            </a:r>
            <a:endParaRPr lang="ru-RU" sz="2800" baseline="-25000"/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 flipH="1">
            <a:off x="5786451" y="1428736"/>
            <a:ext cx="785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/>
              <a:t>В</a:t>
            </a:r>
            <a:r>
              <a:rPr lang="en-US" sz="2800" baseline="-25000" dirty="0"/>
              <a:t>1</a:t>
            </a:r>
            <a:endParaRPr lang="ru-RU" sz="2800" baseline="-25000" dirty="0"/>
          </a:p>
        </p:txBody>
      </p:sp>
      <p:sp>
        <p:nvSpPr>
          <p:cNvPr id="35" name="TextBox 8"/>
          <p:cNvSpPr txBox="1">
            <a:spLocks noChangeArrowheads="1"/>
          </p:cNvSpPr>
          <p:nvPr/>
        </p:nvSpPr>
        <p:spPr bwMode="auto">
          <a:xfrm rot="120000">
            <a:off x="3420106" y="4871313"/>
            <a:ext cx="785813" cy="52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С</a:t>
            </a:r>
          </a:p>
        </p:txBody>
      </p:sp>
      <p:sp>
        <p:nvSpPr>
          <p:cNvPr id="37" name="TextBox 14"/>
          <p:cNvSpPr txBox="1">
            <a:spLocks noChangeArrowheads="1"/>
          </p:cNvSpPr>
          <p:nvPr/>
        </p:nvSpPr>
        <p:spPr bwMode="auto">
          <a:xfrm rot="120000">
            <a:off x="451453" y="4799875"/>
            <a:ext cx="785813" cy="52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/>
              <a:t>А</a:t>
            </a:r>
          </a:p>
        </p:txBody>
      </p:sp>
      <p:sp>
        <p:nvSpPr>
          <p:cNvPr id="38" name="TextBox 15"/>
          <p:cNvSpPr txBox="1">
            <a:spLocks noChangeArrowheads="1"/>
          </p:cNvSpPr>
          <p:nvPr/>
        </p:nvSpPr>
        <p:spPr bwMode="auto">
          <a:xfrm rot="120000">
            <a:off x="1794809" y="2034975"/>
            <a:ext cx="785813" cy="52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59259E-6 L 0.4231 -0.0782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" y="-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71" grpId="0"/>
      <p:bldP spid="72" grpId="0"/>
      <p:bldP spid="7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58204" cy="1571636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ПАРАЛЛЕЛЬНЫЙ ПЕРЕНОС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Сделаем вывод: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28625" y="2214563"/>
            <a:ext cx="8215313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dirty="0"/>
              <a:t>Чтобы отобразить фигуру с помощью параллельного переноса, нужно каждую точку фигуры переместить на заданный вектор, а затем соединить полученные </a:t>
            </a:r>
            <a:r>
              <a:rPr lang="ru-RU" sz="2800" dirty="0" smtClean="0"/>
              <a:t>образы</a:t>
            </a:r>
            <a:endParaRPr lang="ru-RU" sz="2800" dirty="0"/>
          </a:p>
        </p:txBody>
      </p:sp>
      <p:sp>
        <p:nvSpPr>
          <p:cNvPr id="9" name="Управляющая кнопка: назад 8">
            <a:hlinkClick r:id="rId2" action="ppaction://hlinksldjump" highlightClick="1"/>
          </p:cNvPr>
          <p:cNvSpPr/>
          <p:nvPr/>
        </p:nvSpPr>
        <p:spPr>
          <a:xfrm>
            <a:off x="4214810" y="5929330"/>
            <a:ext cx="648000" cy="648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Управляющая кнопка: настраиваемая 9">
            <a:hlinkClick r:id="rId3" action="ppaction://hlinksldjump" highlightClick="1"/>
          </p:cNvPr>
          <p:cNvSpPr/>
          <p:nvPr/>
        </p:nvSpPr>
        <p:spPr>
          <a:xfrm>
            <a:off x="6572264" y="5929330"/>
            <a:ext cx="2160000" cy="6480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СВОЙСТВА ДВИЖЕНИЯ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72547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СВОЙСТВА ДВИЖЕНИЯ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500" y="857233"/>
            <a:ext cx="79295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dirty="0">
                <a:solidFill>
                  <a:schemeClr val="accent5">
                    <a:lumMod val="75000"/>
                  </a:schemeClr>
                </a:solidFill>
              </a:rPr>
              <a:t>Попробуйте сформулировать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57158" y="1000108"/>
            <a:ext cx="8429625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ru-RU" sz="3600" dirty="0"/>
              <a:t>При движении </a:t>
            </a:r>
            <a:r>
              <a:rPr lang="ru-RU" sz="3600" dirty="0" smtClean="0"/>
              <a:t>прямые переходят в прямые, полупрямые – в полупрямые, отрезки – в отрезки. 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ru-RU" sz="3600" dirty="0" smtClean="0"/>
              <a:t>Точки, лежащие на прямой, переходят в точки, лежащие на прямой, и сохраняется порядок их взаимного расположения.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ru-RU" sz="3600" dirty="0" smtClean="0"/>
              <a:t>Сохраняются углы между полупрямыми.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>
                <a:hlinkClick r:id="" action="ppaction://hlinkshowjump?jump=nextslide"/>
              </a:rPr>
              <a:t>ЗНАЧИТ…</a:t>
            </a:r>
            <a:endParaRPr lang="ru-RU" sz="28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71480"/>
            <a:ext cx="864399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dirty="0" smtClean="0"/>
              <a:t>Любая фигура переходит </a:t>
            </a:r>
            <a:br>
              <a:rPr lang="ru-RU" sz="8000" dirty="0" smtClean="0"/>
            </a:br>
            <a:r>
              <a:rPr lang="ru-RU" sz="8000" dirty="0" smtClean="0"/>
              <a:t>в равную ей фигуру</a:t>
            </a:r>
            <a:endParaRPr lang="ru-RU" sz="8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58204" cy="1857388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900" dirty="0" smtClean="0">
                <a:solidFill>
                  <a:schemeClr val="accent1">
                    <a:lumMod val="75000"/>
                  </a:schemeClr>
                </a:solidFill>
              </a:rPr>
              <a:t>ЗАДАЧИ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1. Постройте окружность, симметричную данной относительно заданной прямой.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625" y="2071688"/>
            <a:ext cx="814387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/>
              <a:t>Решение: </a:t>
            </a:r>
          </a:p>
          <a:p>
            <a:pPr>
              <a:defRPr/>
            </a:pPr>
            <a:r>
              <a:rPr lang="ru-RU" sz="2400" dirty="0"/>
              <a:t>для построения любой окружности нужно знать её центр и радиус. </a:t>
            </a:r>
          </a:p>
          <a:p>
            <a:pPr>
              <a:defRPr/>
            </a:pPr>
            <a:r>
              <a:rPr lang="ru-RU" sz="2400" dirty="0" smtClean="0"/>
              <a:t>Поэтому, </a:t>
            </a:r>
            <a:r>
              <a:rPr lang="ru-RU" sz="2400" dirty="0"/>
              <a:t>для построения окружности, симметричной данной, нужно :</a:t>
            </a:r>
          </a:p>
          <a:p>
            <a:pPr marL="342900" indent="-342900">
              <a:buFontTx/>
              <a:buAutoNum type="arabicParenR"/>
              <a:defRPr/>
            </a:pPr>
            <a:r>
              <a:rPr lang="ru-RU" sz="2400" dirty="0"/>
              <a:t>построить точку, симметричную центру;</a:t>
            </a:r>
          </a:p>
          <a:p>
            <a:pPr marL="342900" indent="-342900">
              <a:buFontTx/>
              <a:buAutoNum type="arabicParenR"/>
              <a:defRPr/>
            </a:pPr>
            <a:r>
              <a:rPr lang="ru-RU" sz="2400" dirty="0" smtClean="0"/>
              <a:t>измерить радиус исходной окружности;</a:t>
            </a:r>
            <a:endParaRPr lang="ru-RU" sz="2400" dirty="0"/>
          </a:p>
          <a:p>
            <a:pPr marL="342900" indent="-342900">
              <a:buFontTx/>
              <a:buAutoNum type="arabicParenR"/>
              <a:defRPr/>
            </a:pPr>
            <a:r>
              <a:rPr lang="ru-RU" sz="2400" dirty="0" smtClean="0"/>
              <a:t>этим же радиусом построить окружность с центром в симметричной точке.</a:t>
            </a:r>
            <a:endParaRPr lang="ru-RU" sz="2400" dirty="0"/>
          </a:p>
        </p:txBody>
      </p:sp>
      <p:sp>
        <p:nvSpPr>
          <p:cNvPr id="5" name="Овал 4">
            <a:hlinkClick r:id="" action="ppaction://hlinkshowjump?jump=nextslide"/>
          </p:cNvPr>
          <p:cNvSpPr/>
          <p:nvPr/>
        </p:nvSpPr>
        <p:spPr>
          <a:xfrm>
            <a:off x="7000892" y="5715016"/>
            <a:ext cx="2000264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InflateTop">
              <a:avLst/>
            </a:prstTxWarp>
          </a:bodyPr>
          <a:lstStyle/>
          <a:p>
            <a:pPr algn="ctr">
              <a:defRPr/>
            </a:pPr>
            <a:r>
              <a:rPr lang="ru-RU" sz="1400" dirty="0"/>
              <a:t>ПОСТРОЕНИЕ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Овал 51"/>
          <p:cNvSpPr/>
          <p:nvPr/>
        </p:nvSpPr>
        <p:spPr>
          <a:xfrm rot="21300000">
            <a:off x="5422846" y="2839003"/>
            <a:ext cx="2520000" cy="2448000"/>
          </a:xfrm>
          <a:prstGeom prst="ellipse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 rot="21300000">
            <a:off x="6608775" y="3990950"/>
            <a:ext cx="149401" cy="14513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 rot="21300000">
            <a:off x="6502096" y="2771608"/>
            <a:ext cx="149401" cy="14513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rot="15900000" flipH="1">
            <a:off x="6009209" y="3458129"/>
            <a:ext cx="123362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Овал 39"/>
          <p:cNvSpPr/>
          <p:nvPr/>
        </p:nvSpPr>
        <p:spPr>
          <a:xfrm rot="2100000">
            <a:off x="1251618" y="1702172"/>
            <a:ext cx="2520000" cy="2448000"/>
          </a:xfrm>
          <a:prstGeom prst="ellipse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555" name="Заголовок 1"/>
          <p:cNvSpPr>
            <a:spLocks noGrp="1"/>
          </p:cNvSpPr>
          <p:nvPr>
            <p:ph type="title"/>
          </p:nvPr>
        </p:nvSpPr>
        <p:spPr>
          <a:xfrm>
            <a:off x="571500" y="0"/>
            <a:ext cx="7929563" cy="785813"/>
          </a:xfrm>
        </p:spPr>
        <p:txBody>
          <a:bodyPr/>
          <a:lstStyle/>
          <a:p>
            <a:r>
              <a:rPr lang="ru-RU" smtClean="0">
                <a:solidFill>
                  <a:srgbClr val="FF6600"/>
                </a:solidFill>
              </a:rPr>
              <a:t>ПОСТРОЕНИЕ</a:t>
            </a:r>
          </a:p>
        </p:txBody>
      </p:sp>
      <p:sp>
        <p:nvSpPr>
          <p:cNvPr id="23558" name="TextBox 8"/>
          <p:cNvSpPr txBox="1">
            <a:spLocks noChangeArrowheads="1"/>
          </p:cNvSpPr>
          <p:nvPr/>
        </p:nvSpPr>
        <p:spPr bwMode="auto">
          <a:xfrm>
            <a:off x="2071674" y="2833687"/>
            <a:ext cx="642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/>
              <a:t>О</a:t>
            </a:r>
          </a:p>
        </p:txBody>
      </p:sp>
      <p:sp>
        <p:nvSpPr>
          <p:cNvPr id="23560" name="TextBox 10"/>
          <p:cNvSpPr txBox="1">
            <a:spLocks noChangeArrowheads="1"/>
          </p:cNvSpPr>
          <p:nvPr/>
        </p:nvSpPr>
        <p:spPr bwMode="auto">
          <a:xfrm>
            <a:off x="4643438" y="785813"/>
            <a:ext cx="500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  <a:cs typeface="Times New Roman" pitchFamily="18" charset="0"/>
              </a:rPr>
              <a:t>a</a:t>
            </a:r>
            <a:endParaRPr lang="ru-RU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858125" y="357188"/>
            <a:ext cx="10001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600"/>
              <a:t>1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715140" y="3857628"/>
            <a:ext cx="10715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/>
              <a:t>О</a:t>
            </a:r>
            <a:r>
              <a:rPr lang="ru-RU" sz="2800" baseline="-25000" dirty="0"/>
              <a:t>1</a:t>
            </a:r>
          </a:p>
        </p:txBody>
      </p:sp>
      <p:grpSp>
        <p:nvGrpSpPr>
          <p:cNvPr id="5" name="Группа 29"/>
          <p:cNvGrpSpPr>
            <a:grpSpLocks/>
          </p:cNvGrpSpPr>
          <p:nvPr/>
        </p:nvGrpSpPr>
        <p:grpSpPr bwMode="auto">
          <a:xfrm rot="-180000">
            <a:off x="3863132" y="3154511"/>
            <a:ext cx="1296000" cy="642937"/>
            <a:chOff x="3643306" y="3214686"/>
            <a:chExt cx="1785950" cy="642942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3643306" y="3214686"/>
              <a:ext cx="285752" cy="285752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5400000">
              <a:off x="5143504" y="3571876"/>
              <a:ext cx="285752" cy="285752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786050" y="2405059"/>
            <a:ext cx="571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/>
              <a:t>R</a:t>
            </a:r>
            <a:endParaRPr lang="ru-RU" sz="2800" dirty="0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858125" y="357188"/>
            <a:ext cx="10001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600"/>
              <a:t>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215074" y="3262315"/>
            <a:ext cx="1000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/>
              <a:t>R</a:t>
            </a:r>
            <a:endParaRPr lang="ru-RU" sz="2800" baseline="-25000" dirty="0"/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7786688" y="428625"/>
            <a:ext cx="10001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600"/>
              <a:t>3</a:t>
            </a:r>
          </a:p>
        </p:txBody>
      </p:sp>
      <p:sp>
        <p:nvSpPr>
          <p:cNvPr id="45" name="Овал 44"/>
          <p:cNvSpPr/>
          <p:nvPr/>
        </p:nvSpPr>
        <p:spPr>
          <a:xfrm rot="2100000">
            <a:off x="2437070" y="2854404"/>
            <a:ext cx="149401" cy="14513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 rot="2100000">
            <a:off x="3139128" y="1851762"/>
            <a:ext cx="149401" cy="14513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rot="18300000" flipH="1">
            <a:off x="2244073" y="2428796"/>
            <a:ext cx="123362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rot="17100000" flipH="1">
            <a:off x="2053459" y="3417921"/>
            <a:ext cx="5040000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17100000" flipH="1">
            <a:off x="4625074" y="1363709"/>
            <a:ext cx="0" cy="428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Группа 36"/>
          <p:cNvGrpSpPr>
            <a:grpSpLocks/>
          </p:cNvGrpSpPr>
          <p:nvPr/>
        </p:nvGrpSpPr>
        <p:grpSpPr bwMode="auto">
          <a:xfrm rot="300000">
            <a:off x="4274379" y="3125982"/>
            <a:ext cx="357188" cy="288000"/>
            <a:chOff x="5143504" y="2500306"/>
            <a:chExt cx="428628" cy="357190"/>
          </a:xfrm>
        </p:grpSpPr>
        <p:cxnSp>
          <p:nvCxnSpPr>
            <p:cNvPr id="61" name="Прямая соединительная линия 60"/>
            <p:cNvCxnSpPr/>
            <p:nvPr/>
          </p:nvCxnSpPr>
          <p:spPr>
            <a:xfrm rot="5400000">
              <a:off x="5001105" y="2642705"/>
              <a:ext cx="357190" cy="7239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rot="10800000">
              <a:off x="5215894" y="2500306"/>
              <a:ext cx="356238" cy="7143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500"/>
                            </p:stCondLst>
                            <p:childTnLst>
                              <p:par>
                                <p:cTn id="32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5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0"/>
                            </p:stCondLst>
                            <p:childTnLst>
                              <p:par>
                                <p:cTn id="61" presetID="3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00" decel="100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00" decel="100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20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500"/>
                            </p:stCondLst>
                            <p:childTnLst>
                              <p:par>
                                <p:cTn id="7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000"/>
                            </p:stCondLst>
                            <p:childTnLst>
                              <p:par>
                                <p:cTn id="7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350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500"/>
                            </p:stCondLst>
                            <p:childTnLst>
                              <p:par>
                                <p:cTn id="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7500"/>
                            </p:stCondLst>
                            <p:childTnLst>
                              <p:par>
                                <p:cTn id="9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8500"/>
                            </p:stCondLst>
                            <p:childTnLst>
                              <p:par>
                                <p:cTn id="10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9000"/>
                            </p:stCondLst>
                            <p:childTnLst>
                              <p:par>
                                <p:cTn id="106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770" decel="100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9" dur="770" decel="100000"/>
                                        <p:tgtEl>
                                          <p:spTgt spid="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1" dur="77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3" dur="77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1000"/>
                            </p:stCondLst>
                            <p:childTnLst>
                              <p:par>
                                <p:cTn id="116" presetID="3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400" decel="100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400" decel="100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1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4" grpId="0" animBg="1"/>
      <p:bldP spid="55" grpId="0" animBg="1"/>
      <p:bldP spid="55" grpId="1" animBg="1"/>
      <p:bldP spid="14" grpId="0"/>
      <p:bldP spid="14" grpId="1"/>
      <p:bldP spid="18" grpId="0"/>
      <p:bldP spid="32" grpId="0"/>
      <p:bldP spid="32" grpId="1"/>
      <p:bldP spid="33" grpId="0"/>
      <p:bldP spid="33" grpId="1"/>
      <p:bldP spid="36" grpId="0"/>
      <p:bldP spid="36" grpId="1"/>
      <p:bldP spid="44" grpId="0"/>
      <p:bldP spid="44" grpId="1"/>
      <p:bldP spid="49" grpId="0" animBg="1"/>
      <p:bldP spid="4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19"/>
          <p:cNvGrpSpPr>
            <a:grpSpLocks/>
          </p:cNvGrpSpPr>
          <p:nvPr/>
        </p:nvGrpSpPr>
        <p:grpSpPr bwMode="auto">
          <a:xfrm>
            <a:off x="857250" y="2714625"/>
            <a:ext cx="3143250" cy="3500438"/>
            <a:chOff x="4714876" y="1571612"/>
            <a:chExt cx="3143272" cy="3500462"/>
          </a:xfrm>
        </p:grpSpPr>
        <p:sp>
          <p:nvSpPr>
            <p:cNvPr id="4" name="Пирог 3"/>
            <p:cNvSpPr/>
            <p:nvPr/>
          </p:nvSpPr>
          <p:spPr>
            <a:xfrm>
              <a:off x="5143504" y="1714488"/>
              <a:ext cx="2714644" cy="3357586"/>
            </a:xfrm>
            <a:prstGeom prst="pi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188" name="TextBox 10"/>
            <p:cNvSpPr txBox="1">
              <a:spLocks noChangeArrowheads="1"/>
            </p:cNvSpPr>
            <p:nvPr/>
          </p:nvSpPr>
          <p:spPr bwMode="auto">
            <a:xfrm>
              <a:off x="4714876" y="1571612"/>
              <a:ext cx="71438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4800">
                  <a:latin typeface="Calibri" pitchFamily="34" charset="0"/>
                </a:rPr>
                <a:t>F</a:t>
              </a:r>
              <a:r>
                <a:rPr lang="en-US" sz="4800" baseline="-25000">
                  <a:latin typeface="Calibri" pitchFamily="34" charset="0"/>
                </a:rPr>
                <a:t>1</a:t>
              </a:r>
              <a:endParaRPr lang="ru-RU" sz="4800" baseline="-25000">
                <a:latin typeface="Calibri" pitchFamily="34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6429388" y="2214554"/>
              <a:ext cx="142876" cy="14287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7715272" y="3929066"/>
              <a:ext cx="142876" cy="14287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191" name="TextBox 16"/>
            <p:cNvSpPr txBox="1">
              <a:spLocks noChangeArrowheads="1"/>
            </p:cNvSpPr>
            <p:nvPr/>
          </p:nvSpPr>
          <p:spPr bwMode="auto">
            <a:xfrm>
              <a:off x="6715133" y="2068291"/>
              <a:ext cx="78581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>
                  <a:latin typeface="Calibri" pitchFamily="34" charset="0"/>
                </a:rPr>
                <a:t>X</a:t>
              </a:r>
              <a:r>
                <a:rPr lang="en-US" sz="3600" baseline="-25000">
                  <a:latin typeface="Calibri" pitchFamily="34" charset="0"/>
                </a:rPr>
                <a:t>1</a:t>
              </a:r>
              <a:endParaRPr lang="ru-RU" sz="3600" baseline="-25000">
                <a:latin typeface="Calibri" pitchFamily="34" charset="0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500188"/>
          </a:xfrm>
        </p:spPr>
        <p:txBody>
          <a:bodyPr rtlCol="0">
            <a:normAutofit fontScale="9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1"/>
                </a:solidFill>
              </a:rPr>
              <a:t>Преобразование одной фигуры в другую называется </a:t>
            </a:r>
            <a:r>
              <a:rPr lang="ru-RU" sz="3200" b="1" i="1" dirty="0" smtClean="0">
                <a:solidFill>
                  <a:schemeClr val="tx1"/>
                </a:solidFill>
              </a:rPr>
              <a:t>движением, </a:t>
            </a:r>
            <a:r>
              <a:rPr lang="ru-RU" sz="3200" dirty="0" smtClean="0">
                <a:solidFill>
                  <a:schemeClr val="tx1"/>
                </a:solidFill>
              </a:rPr>
              <a:t>если оно сохраняет расстояние между точками</a:t>
            </a:r>
            <a:r>
              <a:rPr lang="ru-RU" sz="3200" b="1" i="1" dirty="0" smtClean="0">
                <a:solidFill>
                  <a:schemeClr val="tx1"/>
                </a:solidFill>
              </a:rPr>
              <a:t>.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</a:p>
        </p:txBody>
      </p:sp>
      <p:grpSp>
        <p:nvGrpSpPr>
          <p:cNvPr id="7172" name="Группа 20"/>
          <p:cNvGrpSpPr>
            <a:grpSpLocks/>
          </p:cNvGrpSpPr>
          <p:nvPr/>
        </p:nvGrpSpPr>
        <p:grpSpPr bwMode="auto">
          <a:xfrm>
            <a:off x="857250" y="2741613"/>
            <a:ext cx="3643313" cy="3473450"/>
            <a:chOff x="857224" y="2740879"/>
            <a:chExt cx="3643338" cy="3474203"/>
          </a:xfrm>
        </p:grpSpPr>
        <p:sp>
          <p:nvSpPr>
            <p:cNvPr id="3" name="Пирог 2"/>
            <p:cNvSpPr/>
            <p:nvPr/>
          </p:nvSpPr>
          <p:spPr>
            <a:xfrm>
              <a:off x="1285852" y="2856791"/>
              <a:ext cx="2714644" cy="3358291"/>
            </a:xfrm>
            <a:prstGeom prst="pie">
              <a:avLst/>
            </a:prstGeom>
            <a:solidFill>
              <a:srgbClr val="99FF99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182" name="TextBox 9"/>
            <p:cNvSpPr txBox="1">
              <a:spLocks noChangeArrowheads="1"/>
            </p:cNvSpPr>
            <p:nvPr/>
          </p:nvSpPr>
          <p:spPr bwMode="auto">
            <a:xfrm>
              <a:off x="857224" y="2740879"/>
              <a:ext cx="71438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4800">
                  <a:latin typeface="Calibri" pitchFamily="34" charset="0"/>
                </a:rPr>
                <a:t>F</a:t>
              </a:r>
              <a:endParaRPr lang="ru-RU" sz="4800">
                <a:latin typeface="Calibri" pitchFamily="34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2571736" y="3356963"/>
              <a:ext cx="142876" cy="14290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857620" y="5071834"/>
              <a:ext cx="142876" cy="14290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185" name="TextBox 15"/>
            <p:cNvSpPr txBox="1">
              <a:spLocks noChangeArrowheads="1"/>
            </p:cNvSpPr>
            <p:nvPr/>
          </p:nvSpPr>
          <p:spPr bwMode="auto">
            <a:xfrm>
              <a:off x="2857480" y="3211299"/>
              <a:ext cx="500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>
                  <a:latin typeface="Calibri" pitchFamily="34" charset="0"/>
                </a:rPr>
                <a:t>X</a:t>
              </a:r>
              <a:endParaRPr lang="ru-RU" sz="3600">
                <a:latin typeface="Calibri" pitchFamily="34" charset="0"/>
              </a:endParaRPr>
            </a:p>
          </p:txBody>
        </p:sp>
        <p:sp>
          <p:nvSpPr>
            <p:cNvPr id="7186" name="TextBox 17"/>
            <p:cNvSpPr txBox="1">
              <a:spLocks noChangeArrowheads="1"/>
            </p:cNvSpPr>
            <p:nvPr/>
          </p:nvSpPr>
          <p:spPr bwMode="auto">
            <a:xfrm>
              <a:off x="4000496" y="5068700"/>
              <a:ext cx="500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>
                  <a:latin typeface="Calibri" pitchFamily="34" charset="0"/>
                </a:rPr>
                <a:t>Y</a:t>
              </a:r>
              <a:endParaRPr lang="ru-RU" sz="3600">
                <a:latin typeface="Calibri" pitchFamily="34" charset="0"/>
              </a:endParaRPr>
            </a:p>
          </p:txBody>
        </p:sp>
      </p:grp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000500" y="5068888"/>
            <a:ext cx="857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Calibri" pitchFamily="34" charset="0"/>
              </a:rPr>
              <a:t>Y</a:t>
            </a:r>
            <a:r>
              <a:rPr lang="en-US" sz="3600" baseline="-25000">
                <a:latin typeface="Calibri" pitchFamily="34" charset="0"/>
              </a:rPr>
              <a:t>1</a:t>
            </a:r>
            <a:endParaRPr lang="ru-RU" sz="3600" baseline="-25000">
              <a:latin typeface="Calibri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429250" y="5786438"/>
            <a:ext cx="34290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alibri" pitchFamily="34" charset="0"/>
              </a:rPr>
              <a:t>XY = X</a:t>
            </a:r>
            <a:r>
              <a:rPr lang="en-US" sz="4400" baseline="-25000">
                <a:latin typeface="Calibri" pitchFamily="34" charset="0"/>
              </a:rPr>
              <a:t>1</a:t>
            </a:r>
            <a:r>
              <a:rPr lang="en-US" sz="4400">
                <a:latin typeface="Calibri" pitchFamily="34" charset="0"/>
              </a:rPr>
              <a:t>Y</a:t>
            </a:r>
            <a:r>
              <a:rPr lang="en-US" sz="4400" baseline="-25000">
                <a:latin typeface="Calibri" pitchFamily="34" charset="0"/>
              </a:rPr>
              <a:t>1</a:t>
            </a:r>
            <a:endParaRPr lang="ru-RU" sz="4400" baseline="-25000">
              <a:latin typeface="Calibri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16200000" flipH="1">
            <a:off x="2445174" y="3649512"/>
            <a:ext cx="1692000" cy="1296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6200000" flipH="1">
            <a:off x="6302826" y="2435066"/>
            <a:ext cx="1692000" cy="1296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10800000" flipV="1">
            <a:off x="3143250" y="4143375"/>
            <a:ext cx="357188" cy="2143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10800000" flipV="1">
            <a:off x="6858000" y="3000375"/>
            <a:ext cx="357188" cy="2143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Shape 38"/>
          <p:cNvCxnSpPr/>
          <p:nvPr/>
        </p:nvCxnSpPr>
        <p:spPr>
          <a:xfrm rot="5400000" flipH="1" flipV="1">
            <a:off x="4024319" y="925506"/>
            <a:ext cx="1116000" cy="3836988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Shape 40"/>
          <p:cNvCxnSpPr/>
          <p:nvPr/>
        </p:nvCxnSpPr>
        <p:spPr>
          <a:xfrm rot="5400000" flipH="1" flipV="1">
            <a:off x="5264051" y="2615062"/>
            <a:ext cx="1188000" cy="3816000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0.42344 -0.1719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" y="-8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394 L 0.42518 -0.1759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-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500034" y="285728"/>
            <a:ext cx="825820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>
            <a:normAutofit fontScale="90000" lnSpcReduction="1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9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ЗАДАЧИ</a:t>
            </a: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2</a:t>
            </a:r>
            <a:r>
              <a:rPr lang="ru-RU" sz="40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. Постройте прямую, симметричную данной относительно заданной точки.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625" y="2357438"/>
            <a:ext cx="8143875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/>
              <a:t>Решение: </a:t>
            </a:r>
          </a:p>
          <a:p>
            <a:pPr>
              <a:defRPr/>
            </a:pPr>
            <a:r>
              <a:rPr lang="ru-RU" sz="2400" dirty="0"/>
              <a:t>Мы знаем, что через две точки можно провести прямую и притом только одну. </a:t>
            </a:r>
          </a:p>
          <a:p>
            <a:pPr>
              <a:defRPr/>
            </a:pPr>
            <a:r>
              <a:rPr lang="ru-RU" sz="2400" dirty="0" smtClean="0"/>
              <a:t>Поэтому, </a:t>
            </a:r>
            <a:r>
              <a:rPr lang="ru-RU" sz="2400" dirty="0"/>
              <a:t>для построения прямой, симметричной данной, нужно :</a:t>
            </a:r>
          </a:p>
          <a:p>
            <a:pPr marL="342900" indent="-342900">
              <a:buFontTx/>
              <a:buAutoNum type="arabicParenR"/>
              <a:defRPr/>
            </a:pPr>
            <a:r>
              <a:rPr lang="ru-RU" sz="2400" dirty="0"/>
              <a:t>произвольно выбрать две точки на данной прямой;</a:t>
            </a:r>
          </a:p>
          <a:p>
            <a:pPr marL="342900" indent="-342900">
              <a:buFontTx/>
              <a:buAutoNum type="arabicParenR"/>
              <a:defRPr/>
            </a:pPr>
            <a:r>
              <a:rPr lang="ru-RU" sz="2400" dirty="0"/>
              <a:t>построить симметричные им точки;</a:t>
            </a:r>
          </a:p>
          <a:p>
            <a:pPr marL="342900" indent="-342900">
              <a:buFontTx/>
              <a:buAutoNum type="arabicParenR"/>
              <a:defRPr/>
            </a:pPr>
            <a:r>
              <a:rPr lang="ru-RU" sz="2400" dirty="0"/>
              <a:t>через полученные точки провести прямую – это и будет искомая прямая.</a:t>
            </a:r>
          </a:p>
        </p:txBody>
      </p:sp>
      <p:sp>
        <p:nvSpPr>
          <p:cNvPr id="6" name="Овал 5">
            <a:hlinkClick r:id="" action="ppaction://hlinkshowjump?jump=nextslide"/>
          </p:cNvPr>
          <p:cNvSpPr/>
          <p:nvPr/>
        </p:nvSpPr>
        <p:spPr>
          <a:xfrm>
            <a:off x="7000892" y="5715016"/>
            <a:ext cx="2000264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InflateTop">
              <a:avLst/>
            </a:prstTxWarp>
          </a:bodyPr>
          <a:lstStyle/>
          <a:p>
            <a:pPr algn="ctr">
              <a:defRPr/>
            </a:pPr>
            <a:r>
              <a:rPr lang="ru-RU" sz="1400" dirty="0"/>
              <a:t>ПОСТРОЕНИЕ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571500" y="0"/>
            <a:ext cx="7929563" cy="785813"/>
          </a:xfrm>
        </p:spPr>
        <p:txBody>
          <a:bodyPr/>
          <a:lstStyle/>
          <a:p>
            <a:r>
              <a:rPr lang="ru-RU" smtClean="0">
                <a:solidFill>
                  <a:srgbClr val="FF6600"/>
                </a:solidFill>
              </a:rPr>
              <a:t>ПОСТРОЕНИЕ</a:t>
            </a:r>
          </a:p>
        </p:txBody>
      </p:sp>
      <p:sp>
        <p:nvSpPr>
          <p:cNvPr id="4" name="Овал 3"/>
          <p:cNvSpPr/>
          <p:nvPr/>
        </p:nvSpPr>
        <p:spPr>
          <a:xfrm>
            <a:off x="4357688" y="3857625"/>
            <a:ext cx="144462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604" name="TextBox 8"/>
          <p:cNvSpPr txBox="1">
            <a:spLocks noChangeArrowheads="1"/>
          </p:cNvSpPr>
          <p:nvPr/>
        </p:nvSpPr>
        <p:spPr bwMode="auto">
          <a:xfrm>
            <a:off x="4071938" y="3429000"/>
            <a:ext cx="6429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О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60000">
            <a:off x="-1428750" y="3000375"/>
            <a:ext cx="5429250" cy="1143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606" name="TextBox 10"/>
          <p:cNvSpPr txBox="1">
            <a:spLocks noChangeArrowheads="1"/>
          </p:cNvSpPr>
          <p:nvPr/>
        </p:nvSpPr>
        <p:spPr bwMode="auto">
          <a:xfrm>
            <a:off x="1357313" y="714375"/>
            <a:ext cx="500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  <a:cs typeface="Times New Roman" pitchFamily="18" charset="0"/>
              </a:rPr>
              <a:t>a</a:t>
            </a:r>
            <a:endParaRPr lang="ru-RU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072438" y="0"/>
            <a:ext cx="10001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600"/>
              <a:t>1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1071563" y="3357563"/>
            <a:ext cx="6643687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29"/>
          <p:cNvGrpSpPr>
            <a:grpSpLocks/>
          </p:cNvGrpSpPr>
          <p:nvPr/>
        </p:nvGrpSpPr>
        <p:grpSpPr bwMode="auto">
          <a:xfrm rot="1327146">
            <a:off x="2711450" y="3536950"/>
            <a:ext cx="3357563" cy="642938"/>
            <a:chOff x="3643306" y="3214686"/>
            <a:chExt cx="1785950" cy="642942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3642318" y="3214230"/>
              <a:ext cx="285752" cy="285414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5400000">
              <a:off x="5143392" y="3571796"/>
              <a:ext cx="285752" cy="285414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1" name="Овал 30"/>
          <p:cNvSpPr/>
          <p:nvPr/>
        </p:nvSpPr>
        <p:spPr>
          <a:xfrm>
            <a:off x="1500188" y="2286000"/>
            <a:ext cx="144462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143000" y="1762125"/>
            <a:ext cx="571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А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8143875" y="0"/>
            <a:ext cx="10001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600"/>
              <a:t>2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1643063" y="2357438"/>
            <a:ext cx="5572125" cy="3143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7215188" y="5429250"/>
            <a:ext cx="144462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7500938" y="5286375"/>
            <a:ext cx="1000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А</a:t>
            </a:r>
            <a:r>
              <a:rPr lang="ru-RU" sz="2800" baseline="-25000"/>
              <a:t>1</a:t>
            </a:r>
          </a:p>
        </p:txBody>
      </p:sp>
      <p:grpSp>
        <p:nvGrpSpPr>
          <p:cNvPr id="3" name="Группа 42"/>
          <p:cNvGrpSpPr>
            <a:grpSpLocks/>
          </p:cNvGrpSpPr>
          <p:nvPr/>
        </p:nvGrpSpPr>
        <p:grpSpPr bwMode="auto">
          <a:xfrm rot="-1086594">
            <a:off x="2530475" y="3509963"/>
            <a:ext cx="3740150" cy="785812"/>
            <a:chOff x="3643306" y="1714488"/>
            <a:chExt cx="2357454" cy="785818"/>
          </a:xfrm>
        </p:grpSpPr>
        <p:grpSp>
          <p:nvGrpSpPr>
            <p:cNvPr id="25624" name="Группа 28"/>
            <p:cNvGrpSpPr>
              <a:grpSpLocks/>
            </p:cNvGrpSpPr>
            <p:nvPr/>
          </p:nvGrpSpPr>
          <p:grpSpPr bwMode="auto">
            <a:xfrm>
              <a:off x="3643306" y="1714488"/>
              <a:ext cx="500066" cy="357190"/>
              <a:chOff x="2714612" y="5572140"/>
              <a:chExt cx="500066" cy="357190"/>
            </a:xfrm>
          </p:grpSpPr>
          <p:cxnSp>
            <p:nvCxnSpPr>
              <p:cNvPr id="27" name="Прямая соединительная линия 26"/>
              <p:cNvCxnSpPr/>
              <p:nvPr/>
            </p:nvCxnSpPr>
            <p:spPr>
              <a:xfrm rot="5400000">
                <a:off x="2714048" y="5568982"/>
                <a:ext cx="285752" cy="286177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единительная линия 27"/>
              <p:cNvCxnSpPr/>
              <p:nvPr/>
            </p:nvCxnSpPr>
            <p:spPr>
              <a:xfrm rot="5400000">
                <a:off x="2928842" y="5640344"/>
                <a:ext cx="285752" cy="286177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25625" name="Группа 39"/>
            <p:cNvGrpSpPr>
              <a:grpSpLocks/>
            </p:cNvGrpSpPr>
            <p:nvPr/>
          </p:nvGrpSpPr>
          <p:grpSpPr bwMode="auto">
            <a:xfrm>
              <a:off x="5500694" y="2143116"/>
              <a:ext cx="500066" cy="357190"/>
              <a:chOff x="2714612" y="5572140"/>
              <a:chExt cx="500066" cy="357190"/>
            </a:xfrm>
          </p:grpSpPr>
          <p:cxnSp>
            <p:nvCxnSpPr>
              <p:cNvPr id="41" name="Прямая соединительная линия 40"/>
              <p:cNvCxnSpPr/>
              <p:nvPr/>
            </p:nvCxnSpPr>
            <p:spPr>
              <a:xfrm rot="5400000">
                <a:off x="2712448" y="5565431"/>
                <a:ext cx="285752" cy="286177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 rot="5400000">
                <a:off x="2925979" y="5637808"/>
                <a:ext cx="285752" cy="286177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8143875" y="0"/>
            <a:ext cx="10001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600"/>
              <a:t>3</a:t>
            </a:r>
          </a:p>
        </p:txBody>
      </p:sp>
      <p:sp>
        <p:nvSpPr>
          <p:cNvPr id="45" name="Овал 44"/>
          <p:cNvSpPr/>
          <p:nvPr/>
        </p:nvSpPr>
        <p:spPr>
          <a:xfrm>
            <a:off x="7643813" y="3286125"/>
            <a:ext cx="144462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7858125" y="2905125"/>
            <a:ext cx="785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В</a:t>
            </a:r>
            <a:r>
              <a:rPr lang="ru-RU" sz="2800" baseline="-25000"/>
              <a:t>1</a:t>
            </a: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rot="5400000">
            <a:off x="4828382" y="3234531"/>
            <a:ext cx="5581650" cy="10937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7643834" y="857250"/>
            <a:ext cx="500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  <a:cs typeface="Times New Roman" pitchFamily="18" charset="0"/>
              </a:rPr>
              <a:t>b</a:t>
            </a:r>
            <a:endParaRPr lang="ru-RU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1000125" y="4452938"/>
            <a:ext cx="144463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642938" y="3929063"/>
            <a:ext cx="571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3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00" decel="100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00" decel="100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65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2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4500"/>
                            </p:stCondLst>
                            <p:childTnLst>
                              <p:par>
                                <p:cTn id="86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500"/>
                            </p:stCondLst>
                            <p:childTnLst>
                              <p:par>
                                <p:cTn id="9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3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70" decel="100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770" decel="100000"/>
                                        <p:tgtEl>
                                          <p:spTgt spid="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8" dur="77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77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3" presetID="3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400" decel="100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400" decel="100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1" grpId="0" animBg="1"/>
      <p:bldP spid="32" grpId="0"/>
      <p:bldP spid="33" grpId="0"/>
      <p:bldP spid="33" grpId="1"/>
      <p:bldP spid="35" grpId="0" animBg="1"/>
      <p:bldP spid="36" grpId="0"/>
      <p:bldP spid="44" grpId="0"/>
      <p:bldP spid="44" grpId="1"/>
      <p:bldP spid="45" grpId="0" animBg="1"/>
      <p:bldP spid="49" grpId="0"/>
      <p:bldP spid="51" grpId="0"/>
      <p:bldP spid="54" grpId="0" animBg="1"/>
      <p:bldP spid="5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500034" y="285728"/>
            <a:ext cx="825820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>
            <a:normAutofit fontScale="82500" lnSpcReduction="2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9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ЗАДАЧИ</a:t>
            </a: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3. </a:t>
            </a:r>
            <a:r>
              <a:rPr lang="ru-RU" sz="40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Постройте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параллелограмм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,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полученный с помощью параллельного переноса параллелограмма 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ABCD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на вектор АВ.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625" y="2143116"/>
            <a:ext cx="8358217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/>
              <a:t>Решение: </a:t>
            </a:r>
          </a:p>
          <a:p>
            <a:pPr>
              <a:spcBef>
                <a:spcPts val="1200"/>
              </a:spcBef>
              <a:defRPr/>
            </a:pPr>
            <a:r>
              <a:rPr lang="ru-RU" sz="2400" dirty="0" smtClean="0"/>
              <a:t>Вектор АВ пройдёт вдоль стороны АВ параллелограмма, значит</a:t>
            </a:r>
            <a:endParaRPr lang="ru-RU" sz="2400" dirty="0"/>
          </a:p>
          <a:p>
            <a:pPr>
              <a:defRPr/>
            </a:pPr>
            <a:r>
              <a:rPr lang="ru-RU" sz="2400" dirty="0" smtClean="0"/>
              <a:t>точка А перейдёт в точку В, </a:t>
            </a:r>
          </a:p>
          <a:p>
            <a:pPr>
              <a:defRPr/>
            </a:pPr>
            <a:r>
              <a:rPr lang="ru-RU" sz="2400" dirty="0" smtClean="0"/>
              <a:t>точка В переместится в этом же направлении на длину отрезка АВ в точку В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, </a:t>
            </a:r>
          </a:p>
          <a:p>
            <a:pPr>
              <a:defRPr/>
            </a:pPr>
            <a:r>
              <a:rPr lang="ru-RU" sz="2400" dirty="0" smtClean="0"/>
              <a:t>точка С перейдёт таким же образом в точку С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, </a:t>
            </a:r>
          </a:p>
          <a:p>
            <a:pPr>
              <a:defRPr/>
            </a:pPr>
            <a:r>
              <a:rPr lang="ru-RU" sz="2400" dirty="0" smtClean="0"/>
              <a:t>точка </a:t>
            </a:r>
            <a:r>
              <a:rPr lang="en-US" sz="2400" dirty="0" smtClean="0"/>
              <a:t>D</a:t>
            </a:r>
            <a:r>
              <a:rPr lang="ru-RU" sz="2400" dirty="0" smtClean="0"/>
              <a:t> перейдёт в точку С.</a:t>
            </a:r>
            <a:endParaRPr lang="ru-RU" sz="2400" dirty="0"/>
          </a:p>
          <a:p>
            <a:pPr>
              <a:defRPr/>
            </a:pPr>
            <a:r>
              <a:rPr lang="ru-RU" sz="2400" dirty="0" smtClean="0"/>
              <a:t>Таким образом, параллелограмм </a:t>
            </a:r>
            <a:r>
              <a:rPr lang="en-US" sz="2400" dirty="0" smtClean="0"/>
              <a:t>ABCD</a:t>
            </a:r>
            <a:r>
              <a:rPr lang="ru-RU" sz="2400" dirty="0" smtClean="0"/>
              <a:t> перейдёт в параллелограмм ВВ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С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С.</a:t>
            </a:r>
            <a:endParaRPr lang="ru-RU" sz="2400" dirty="0"/>
          </a:p>
        </p:txBody>
      </p:sp>
      <p:sp>
        <p:nvSpPr>
          <p:cNvPr id="6" name="Овал 5">
            <a:hlinkClick r:id="" action="ppaction://hlinkshowjump?jump=nextslide"/>
          </p:cNvPr>
          <p:cNvSpPr/>
          <p:nvPr/>
        </p:nvSpPr>
        <p:spPr>
          <a:xfrm>
            <a:off x="7000892" y="5715016"/>
            <a:ext cx="2000264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InflateTop">
              <a:avLst/>
            </a:prstTxWarp>
          </a:bodyPr>
          <a:lstStyle/>
          <a:p>
            <a:pPr algn="ctr">
              <a:defRPr/>
            </a:pPr>
            <a:r>
              <a:rPr lang="ru-RU" sz="1400" dirty="0"/>
              <a:t>ПОСТРОЕНИЕ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29454" y="1272589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sym typeface="Symbol"/>
              </a:rPr>
              <a:t></a:t>
            </a:r>
            <a:endParaRPr lang="ru-RU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0166" y="2344159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ym typeface="Symbol"/>
              </a:rPr>
              <a:t>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5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5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428596" y="71414"/>
            <a:ext cx="7929563" cy="785813"/>
          </a:xfrm>
        </p:spPr>
        <p:txBody>
          <a:bodyPr/>
          <a:lstStyle/>
          <a:p>
            <a:r>
              <a:rPr lang="ru-RU" dirty="0" smtClean="0">
                <a:solidFill>
                  <a:srgbClr val="FF6600"/>
                </a:solidFill>
              </a:rPr>
              <a:t>ПОСТРОЕНИЕ</a:t>
            </a:r>
          </a:p>
        </p:txBody>
      </p:sp>
      <p:sp>
        <p:nvSpPr>
          <p:cNvPr id="25604" name="TextBox 8"/>
          <p:cNvSpPr txBox="1">
            <a:spLocks noChangeArrowheads="1"/>
          </p:cNvSpPr>
          <p:nvPr/>
        </p:nvSpPr>
        <p:spPr bwMode="auto">
          <a:xfrm>
            <a:off x="5857861" y="6262711"/>
            <a:ext cx="6429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/>
              <a:t>D</a:t>
            </a:r>
            <a:endParaRPr lang="ru-RU" sz="2800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500142" y="6262711"/>
            <a:ext cx="571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/>
              <a:t>А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500798" y="3429000"/>
            <a:ext cx="1000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 smtClean="0"/>
              <a:t>С</a:t>
            </a:r>
            <a:endParaRPr lang="ru-RU" sz="2800" baseline="-25000" dirty="0"/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2571713" y="857232"/>
            <a:ext cx="785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В</a:t>
            </a:r>
            <a:r>
              <a:rPr lang="ru-RU" sz="2800" baseline="-25000"/>
              <a:t>1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214518" y="3333753"/>
            <a:ext cx="571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В</a:t>
            </a:r>
          </a:p>
        </p:txBody>
      </p:sp>
      <p:sp>
        <p:nvSpPr>
          <p:cNvPr id="37" name="Параллелограмм 36"/>
          <p:cNvSpPr/>
          <p:nvPr/>
        </p:nvSpPr>
        <p:spPr>
          <a:xfrm>
            <a:off x="1928766" y="3857628"/>
            <a:ext cx="4500594" cy="2571768"/>
          </a:xfrm>
          <a:prstGeom prst="parallelogram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 стрелкой 46"/>
          <p:cNvCxnSpPr/>
          <p:nvPr/>
        </p:nvCxnSpPr>
        <p:spPr>
          <a:xfrm rot="17880000" flipV="1">
            <a:off x="1601849" y="2250678"/>
            <a:ext cx="2571768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17880000" flipV="1">
            <a:off x="5459501" y="2250678"/>
            <a:ext cx="2571768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1857328" y="6357959"/>
            <a:ext cx="144462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3" name="Прямая со стрелкой 42"/>
          <p:cNvCxnSpPr/>
          <p:nvPr/>
        </p:nvCxnSpPr>
        <p:spPr>
          <a:xfrm rot="17880000" flipV="1">
            <a:off x="958907" y="4822447"/>
            <a:ext cx="2571768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17880000" flipV="1">
            <a:off x="4827451" y="4822447"/>
            <a:ext cx="2571768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072302" y="928670"/>
            <a:ext cx="785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 smtClean="0"/>
              <a:t>С</a:t>
            </a:r>
            <a:r>
              <a:rPr lang="ru-RU" sz="2800" baseline="-25000" dirty="0" smtClean="0"/>
              <a:t>1</a:t>
            </a:r>
            <a:endParaRPr lang="ru-RU" sz="2800" baseline="-25000" dirty="0"/>
          </a:p>
        </p:txBody>
      </p:sp>
      <p:sp>
        <p:nvSpPr>
          <p:cNvPr id="53" name="Овал 52"/>
          <p:cNvSpPr/>
          <p:nvPr/>
        </p:nvSpPr>
        <p:spPr>
          <a:xfrm>
            <a:off x="2500270" y="3786191"/>
            <a:ext cx="144462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5714980" y="6357959"/>
            <a:ext cx="144462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6357922" y="3786190"/>
            <a:ext cx="144462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8" name="Параллелограмм 57"/>
          <p:cNvSpPr/>
          <p:nvPr/>
        </p:nvSpPr>
        <p:spPr>
          <a:xfrm>
            <a:off x="2571708" y="1285860"/>
            <a:ext cx="4500594" cy="2571768"/>
          </a:xfrm>
          <a:prstGeom prst="parallelogram">
            <a:avLst/>
          </a:prstGeom>
          <a:ln w="5715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81503E-6 L 0.07083 -0.3741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89017E-7 L 0.06875 -0.3771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-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89017E-7 L 0.07257 -0.3771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" y="-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3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046 L 0.07031 -0.3745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" y="-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6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31" grpId="1" animBg="1"/>
      <p:bldP spid="52" grpId="0"/>
      <p:bldP spid="53" grpId="1" animBg="1"/>
      <p:bldP spid="56" grpId="1" animBg="1"/>
      <p:bldP spid="57" grpId="1" animBg="1"/>
      <p:bldP spid="5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Прямоугольный треугольник 48"/>
          <p:cNvSpPr/>
          <p:nvPr/>
        </p:nvSpPr>
        <p:spPr>
          <a:xfrm flipH="1">
            <a:off x="1214414" y="4214830"/>
            <a:ext cx="3857625" cy="1714500"/>
          </a:xfrm>
          <a:prstGeom prst="rtTriangle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0" name="Прямоугольный треугольник 49"/>
          <p:cNvSpPr/>
          <p:nvPr/>
        </p:nvSpPr>
        <p:spPr>
          <a:xfrm rot="708211" flipH="1">
            <a:off x="1491861" y="3838406"/>
            <a:ext cx="3857625" cy="1714500"/>
          </a:xfrm>
          <a:prstGeom prst="rtTriangle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" name="Прямоугольный треугольник 50"/>
          <p:cNvSpPr/>
          <p:nvPr/>
        </p:nvSpPr>
        <p:spPr>
          <a:xfrm rot="1579061" flipH="1">
            <a:off x="1894618" y="3448549"/>
            <a:ext cx="3857625" cy="1714500"/>
          </a:xfrm>
          <a:prstGeom prst="rtTriangle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2" name="Прямоугольный треугольник 51"/>
          <p:cNvSpPr/>
          <p:nvPr/>
        </p:nvSpPr>
        <p:spPr>
          <a:xfrm rot="2724974" flipH="1">
            <a:off x="2464650" y="3118487"/>
            <a:ext cx="3857625" cy="1714500"/>
          </a:xfrm>
          <a:prstGeom prst="rtTriangle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3" name="Прямоугольный треугольник 52"/>
          <p:cNvSpPr/>
          <p:nvPr/>
        </p:nvSpPr>
        <p:spPr>
          <a:xfrm rot="3762263" flipH="1">
            <a:off x="3075057" y="2964400"/>
            <a:ext cx="3857625" cy="1714500"/>
          </a:xfrm>
          <a:prstGeom prst="rtTriangle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4" name="Прямоугольный треугольник 53"/>
          <p:cNvSpPr/>
          <p:nvPr/>
        </p:nvSpPr>
        <p:spPr>
          <a:xfrm rot="5400000" flipH="1">
            <a:off x="4000515" y="3143267"/>
            <a:ext cx="3857625" cy="1714500"/>
          </a:xfrm>
          <a:prstGeom prst="rtTriangle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500034" y="0"/>
            <a:ext cx="8258204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>
            <a:normAutofit fontScale="67500" lnSpcReduction="2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ru-RU" sz="49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ЗАДАЧИ</a:t>
            </a: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40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. Найдите площадь фигуры, которую опишут катеты прямоугольного треугольника при повороте на 90</a:t>
            </a:r>
            <a:r>
              <a:rPr lang="ru-RU" sz="40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  <a:sym typeface="Symbol"/>
              </a:rPr>
              <a:t> относительно вершины прямого угла</a:t>
            </a:r>
            <a:r>
              <a:rPr lang="ru-RU" sz="40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.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ый треугольник 2"/>
          <p:cNvSpPr/>
          <p:nvPr/>
        </p:nvSpPr>
        <p:spPr>
          <a:xfrm flipH="1">
            <a:off x="1214438" y="4214818"/>
            <a:ext cx="3857625" cy="1714500"/>
          </a:xfrm>
          <a:prstGeom prst="rtTriangle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Дуга 5"/>
          <p:cNvSpPr/>
          <p:nvPr/>
        </p:nvSpPr>
        <p:spPr>
          <a:xfrm rot="16200000">
            <a:off x="1214438" y="2082800"/>
            <a:ext cx="7632700" cy="7632700"/>
          </a:xfrm>
          <a:prstGeom prst="arc">
            <a:avLst>
              <a:gd name="adj1" fmla="val 16188693"/>
              <a:gd name="adj2" fmla="val 39619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Дуга 6"/>
          <p:cNvSpPr/>
          <p:nvPr/>
        </p:nvSpPr>
        <p:spPr>
          <a:xfrm>
            <a:off x="3357563" y="4214813"/>
            <a:ext cx="3419475" cy="3419475"/>
          </a:xfrm>
          <a:prstGeom prst="arc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" name="Группа 9"/>
          <p:cNvGrpSpPr/>
          <p:nvPr/>
        </p:nvGrpSpPr>
        <p:grpSpPr>
          <a:xfrm>
            <a:off x="1214414" y="2083544"/>
            <a:ext cx="7632001" cy="7632000"/>
            <a:chOff x="1214414" y="2083544"/>
            <a:chExt cx="7632001" cy="7632000"/>
          </a:xfrm>
          <a:noFill/>
        </p:grpSpPr>
        <p:sp>
          <p:nvSpPr>
            <p:cNvPr id="11" name="Дуга 10"/>
            <p:cNvSpPr/>
            <p:nvPr/>
          </p:nvSpPr>
          <p:spPr>
            <a:xfrm rot="16200000">
              <a:off x="1214415" y="2083544"/>
              <a:ext cx="7632000" cy="7632000"/>
            </a:xfrm>
            <a:prstGeom prst="arc">
              <a:avLst>
                <a:gd name="adj1" fmla="val 16188693"/>
                <a:gd name="adj2" fmla="val 39619"/>
              </a:avLst>
            </a:prstGeom>
            <a:grpFill/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" name="Дуга 11"/>
            <p:cNvSpPr/>
            <p:nvPr/>
          </p:nvSpPr>
          <p:spPr>
            <a:xfrm>
              <a:off x="3357554" y="4214818"/>
              <a:ext cx="3420000" cy="3420000"/>
            </a:xfrm>
            <a:prstGeom prst="arc">
              <a:avLst/>
            </a:prstGeom>
            <a:grpFill/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H="1">
              <a:off x="5072066" y="2083797"/>
              <a:ext cx="2326" cy="3845533"/>
            </a:xfrm>
            <a:prstGeom prst="line">
              <a:avLst/>
            </a:prstGeom>
            <a:grpFill/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10800000">
              <a:off x="1214414" y="5927004"/>
              <a:ext cx="5572164" cy="2326"/>
            </a:xfrm>
            <a:prstGeom prst="line">
              <a:avLst/>
            </a:prstGeom>
            <a:grpFill/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643563" y="5864225"/>
            <a:ext cx="571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3" name="TextBox 15"/>
          <p:cNvSpPr txBox="1">
            <a:spLocks noChangeArrowheads="1"/>
          </p:cNvSpPr>
          <p:nvPr/>
        </p:nvSpPr>
        <p:spPr bwMode="auto">
          <a:xfrm>
            <a:off x="2928938" y="5792788"/>
            <a:ext cx="571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  <a:cs typeface="Times New Roman" pitchFamily="18" charset="0"/>
              </a:rPr>
              <a:t>a</a:t>
            </a:r>
            <a:endParaRPr lang="ru-RU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4" name="TextBox 16"/>
          <p:cNvSpPr txBox="1">
            <a:spLocks noChangeArrowheads="1"/>
          </p:cNvSpPr>
          <p:nvPr/>
        </p:nvSpPr>
        <p:spPr bwMode="auto">
          <a:xfrm>
            <a:off x="5143500" y="4714875"/>
            <a:ext cx="571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5" name="TextBox 17"/>
          <p:cNvSpPr txBox="1">
            <a:spLocks noChangeArrowheads="1"/>
          </p:cNvSpPr>
          <p:nvPr/>
        </p:nvSpPr>
        <p:spPr bwMode="auto">
          <a:xfrm>
            <a:off x="3000375" y="4357688"/>
            <a:ext cx="571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  <a:cs typeface="Times New Roman" pitchFamily="18" charset="0"/>
              </a:rPr>
              <a:t>c</a:t>
            </a:r>
            <a:endParaRPr lang="ru-RU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>
            <a:hlinkClick r:id="" action="ppaction://hlinkshowjump?jump=nextslide"/>
          </p:cNvPr>
          <p:cNvSpPr/>
          <p:nvPr/>
        </p:nvSpPr>
        <p:spPr>
          <a:xfrm>
            <a:off x="7000892" y="5715016"/>
            <a:ext cx="2000264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InflateTop">
              <a:avLst/>
            </a:prstTxWarp>
          </a:bodyPr>
          <a:lstStyle/>
          <a:p>
            <a:pPr algn="ctr">
              <a:defRPr/>
            </a:pPr>
            <a:r>
              <a:rPr lang="ru-RU" sz="1400" dirty="0"/>
              <a:t>РЕШЕНИЕ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16200000" flipH="1">
            <a:off x="1214437" y="5568951"/>
            <a:ext cx="360363" cy="3603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4711701" y="2071687"/>
            <a:ext cx="360362" cy="36036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4357688" y="2143125"/>
            <a:ext cx="720725" cy="7207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16200000" flipH="1">
            <a:off x="1285875" y="5208588"/>
            <a:ext cx="720725" cy="7207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2975074" y="2689313"/>
            <a:ext cx="3240000" cy="3240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1357313" y="4849813"/>
            <a:ext cx="1079500" cy="10795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6200000" flipH="1">
            <a:off x="5572125" y="4286250"/>
            <a:ext cx="1079500" cy="10795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6200000" flipH="1">
            <a:off x="3632200" y="2346325"/>
            <a:ext cx="1439863" cy="143986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6200000" flipH="1">
            <a:off x="1489075" y="4489450"/>
            <a:ext cx="1439863" cy="143986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286128" y="2500302"/>
            <a:ext cx="3500438" cy="3429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6200000" flipH="1">
            <a:off x="1643063" y="4143375"/>
            <a:ext cx="1800225" cy="18002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16200000" flipH="1">
            <a:off x="2071687" y="3464363"/>
            <a:ext cx="2484000" cy="2484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6200000" flipH="1">
            <a:off x="1839913" y="3786188"/>
            <a:ext cx="2160587" cy="2160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16200000" flipH="1">
            <a:off x="2303278" y="3197394"/>
            <a:ext cx="2808288" cy="2700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16200000" flipH="1">
            <a:off x="2643188" y="2930200"/>
            <a:ext cx="2988000" cy="2988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16200000" flipH="1">
            <a:off x="3992563" y="2214563"/>
            <a:ext cx="1079500" cy="10795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>
            <a:off x="5000625" y="5857875"/>
            <a:ext cx="142875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654" name="TextBox 38"/>
          <p:cNvSpPr txBox="1">
            <a:spLocks noChangeArrowheads="1"/>
          </p:cNvSpPr>
          <p:nvPr/>
        </p:nvSpPr>
        <p:spPr bwMode="auto">
          <a:xfrm>
            <a:off x="4857750" y="5905500"/>
            <a:ext cx="714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О</a:t>
            </a:r>
          </a:p>
        </p:txBody>
      </p:sp>
      <p:grpSp>
        <p:nvGrpSpPr>
          <p:cNvPr id="26655" name="Группа 42"/>
          <p:cNvGrpSpPr>
            <a:grpSpLocks/>
          </p:cNvGrpSpPr>
          <p:nvPr/>
        </p:nvGrpSpPr>
        <p:grpSpPr bwMode="auto">
          <a:xfrm>
            <a:off x="4714875" y="5568950"/>
            <a:ext cx="360363" cy="360363"/>
            <a:chOff x="6714346" y="1857364"/>
            <a:chExt cx="360794" cy="360794"/>
          </a:xfrm>
        </p:grpSpPr>
        <p:cxnSp>
          <p:nvCxnSpPr>
            <p:cNvPr id="41" name="Прямая соединительная линия 40"/>
            <p:cNvCxnSpPr/>
            <p:nvPr/>
          </p:nvCxnSpPr>
          <p:spPr>
            <a:xfrm rot="5400000">
              <a:off x="6534743" y="2036967"/>
              <a:ext cx="360794" cy="159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6714346" y="1857364"/>
              <a:ext cx="360794" cy="159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500"/>
                            </p:stCondLst>
                            <p:childTnLst>
                              <p:par>
                                <p:cTn id="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0"/>
                            </p:stCondLst>
                            <p:childTnLst>
                              <p:par>
                                <p:cTn id="8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500"/>
                            </p:stCondLst>
                            <p:childTnLst>
                              <p:par>
                                <p:cTn id="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500"/>
                            </p:stCondLst>
                            <p:childTnLst>
                              <p:par>
                                <p:cTn id="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1" grpId="0" animBg="1"/>
      <p:bldP spid="52" grpId="0" animBg="1"/>
      <p:bldP spid="53" grpId="0" animBg="1"/>
      <p:bldP spid="54" grpId="0" animBg="1"/>
      <p:bldP spid="6" grpId="0" animBg="1"/>
      <p:bldP spid="7" grpId="0" animBg="1"/>
      <p:bldP spid="15" grpId="0"/>
      <p:bldP spid="2663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1"/>
          <p:cNvSpPr txBox="1">
            <a:spLocks noChangeArrowheads="1"/>
          </p:cNvSpPr>
          <p:nvPr/>
        </p:nvSpPr>
        <p:spPr bwMode="auto">
          <a:xfrm>
            <a:off x="428625" y="428625"/>
            <a:ext cx="8143875" cy="587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Решение: </a:t>
            </a:r>
          </a:p>
          <a:p>
            <a:r>
              <a:rPr lang="ru-RU" sz="2400"/>
              <a:t>При повороте каждый катет прямоугольного треугольника описал круговой сектор с дугой 90</a:t>
            </a:r>
            <a:r>
              <a:rPr lang="ru-RU" sz="2400">
                <a:sym typeface="Symbol" pitchFamily="18" charset="2"/>
              </a:rPr>
              <a:t></a:t>
            </a:r>
            <a:r>
              <a:rPr lang="ru-RU" sz="2400"/>
              <a:t>, а точнее – четверть круга.</a:t>
            </a:r>
          </a:p>
          <a:p>
            <a:r>
              <a:rPr lang="ru-RU" sz="2400"/>
              <a:t>Радиусом одного сектора является катет </a:t>
            </a:r>
            <a:r>
              <a:rPr lang="ru-RU" sz="3200" b="1" i="1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/>
              <a:t>, </a:t>
            </a:r>
            <a:br>
              <a:rPr lang="ru-RU" sz="2400"/>
            </a:br>
            <a:r>
              <a:rPr lang="ru-RU" sz="2400"/>
              <a:t>радиусом второго сектора – катет </a:t>
            </a:r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/>
              <a:t>.</a:t>
            </a:r>
          </a:p>
          <a:p>
            <a:r>
              <a:rPr lang="ru-RU" sz="2400"/>
              <a:t>Следовательно, площади этих секторов будут вычисляться по формулам:</a:t>
            </a:r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                                  </a:t>
            </a:r>
            <a:r>
              <a:rPr lang="ru-RU" sz="2400"/>
              <a:t>и</a:t>
            </a:r>
          </a:p>
          <a:p>
            <a:endParaRPr lang="ru-RU" sz="2400"/>
          </a:p>
          <a:p>
            <a:r>
              <a:rPr lang="ru-RU" sz="2400"/>
              <a:t>Соответственно, для всей фигуры:</a:t>
            </a:r>
          </a:p>
          <a:p>
            <a:endParaRPr lang="ru-RU" sz="2400"/>
          </a:p>
          <a:p>
            <a:r>
              <a:rPr lang="ru-RU" sz="2400"/>
              <a:t>                                           или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500" y="3857625"/>
          <a:ext cx="214314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1570"/>
                <a:gridCol w="1071570"/>
              </a:tblGrid>
              <a:tr h="370840">
                <a:tc rowSpan="2"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S</a:t>
                      </a:r>
                      <a:r>
                        <a:rPr lang="en-US" sz="2800" baseline="-25000" dirty="0" smtClean="0"/>
                        <a:t>1</a:t>
                      </a:r>
                      <a:r>
                        <a:rPr lang="en-US" sz="2800" dirty="0" smtClean="0"/>
                        <a:t> = 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ym typeface="Symbol"/>
                        </a:rPr>
                        <a:t>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a</a:t>
                      </a:r>
                      <a:r>
                        <a:rPr lang="en-US" sz="2800" baseline="30000" dirty="0" smtClean="0">
                          <a:sym typeface="Symbol"/>
                        </a:rPr>
                        <a:t>2</a:t>
                      </a:r>
                      <a:endParaRPr lang="ru-RU" sz="2800" baseline="300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ru-RU" sz="28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714750" y="3857625"/>
          <a:ext cx="214314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1570"/>
                <a:gridCol w="1071570"/>
              </a:tblGrid>
              <a:tr h="370840">
                <a:tc rowSpan="2"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S</a:t>
                      </a:r>
                      <a:r>
                        <a:rPr lang="ru-RU" sz="2800" baseline="-25000" dirty="0" smtClean="0"/>
                        <a:t>2</a:t>
                      </a:r>
                      <a:r>
                        <a:rPr lang="en-US" sz="2800" dirty="0" smtClean="0"/>
                        <a:t> = 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ym typeface="Symbol"/>
                        </a:rPr>
                        <a:t>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b</a:t>
                      </a:r>
                      <a:r>
                        <a:rPr lang="en-US" sz="2800" baseline="30000" dirty="0" smtClean="0">
                          <a:sym typeface="Symbol"/>
                        </a:rPr>
                        <a:t>2</a:t>
                      </a:r>
                      <a:endParaRPr lang="ru-RU" sz="2800" baseline="300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ru-RU" sz="28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500" y="5500688"/>
          <a:ext cx="2714644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5818"/>
                <a:gridCol w="1928826"/>
              </a:tblGrid>
              <a:tr h="370840">
                <a:tc rowSpan="2"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S = 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ym typeface="Symbol"/>
                        </a:rPr>
                        <a:t>(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a</a:t>
                      </a:r>
                      <a:r>
                        <a:rPr lang="en-US" sz="2800" baseline="30000" dirty="0" smtClean="0">
                          <a:sym typeface="Symbol"/>
                        </a:rPr>
                        <a:t>2</a:t>
                      </a:r>
                      <a:r>
                        <a:rPr lang="ru-RU" sz="2800" baseline="30000" dirty="0" smtClean="0">
                          <a:sym typeface="Symbol"/>
                        </a:rPr>
                        <a:t> </a:t>
                      </a:r>
                      <a:r>
                        <a:rPr lang="ru-RU" sz="2800" baseline="0" dirty="0" smtClean="0">
                          <a:sym typeface="Symbol"/>
                        </a:rPr>
                        <a:t>+ 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b</a:t>
                      </a:r>
                      <a:r>
                        <a:rPr lang="en-US" sz="2800" baseline="30000" dirty="0" smtClean="0">
                          <a:sym typeface="Symbol"/>
                        </a:rPr>
                        <a:t>2</a:t>
                      </a:r>
                      <a:r>
                        <a:rPr lang="ru-RU" sz="2800" baseline="0" dirty="0" smtClean="0">
                          <a:sym typeface="Symbol"/>
                        </a:rPr>
                        <a:t>)</a:t>
                      </a:r>
                      <a:endParaRPr lang="ru-RU" sz="2800" baseline="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ru-RU" sz="28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500688" y="5500688"/>
          <a:ext cx="1571636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5818"/>
                <a:gridCol w="785818"/>
              </a:tblGrid>
              <a:tr h="370840">
                <a:tc rowSpan="2"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S = 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ym typeface="Symbol"/>
                        </a:rPr>
                        <a:t></a:t>
                      </a:r>
                      <a:r>
                        <a:rPr lang="ru-RU" sz="2800" b="1" i="1" dirty="0" smtClean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с</a:t>
                      </a:r>
                      <a:r>
                        <a:rPr lang="en-US" sz="2800" baseline="30000" dirty="0" smtClean="0">
                          <a:sym typeface="Symbol"/>
                        </a:rPr>
                        <a:t>2</a:t>
                      </a:r>
                      <a:endParaRPr lang="ru-RU" sz="2800" baseline="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ru-RU" sz="28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58259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ДОМАШНЕЕ ЗАДАНИЕ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857233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Определите, при каких видах движения переходят сами в себя следующие фигуры: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714488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квадрат,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57356" y="1714488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прямоугольник,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29256" y="2214554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ромб,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3438" y="1714488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параллелограмм,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2714620"/>
            <a:ext cx="3929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равнобокая трапеция,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2214554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равносторонний треугольник,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00430" y="4929198"/>
            <a:ext cx="1714512" cy="17145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643570" y="3571876"/>
            <a:ext cx="3214710" cy="12858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араллелограмм 13"/>
          <p:cNvSpPr/>
          <p:nvPr/>
        </p:nvSpPr>
        <p:spPr>
          <a:xfrm>
            <a:off x="357158" y="5429264"/>
            <a:ext cx="2357454" cy="1214446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6357950" y="2571744"/>
            <a:ext cx="2016000" cy="1800000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рапеция 15"/>
          <p:cNvSpPr/>
          <p:nvPr/>
        </p:nvSpPr>
        <p:spPr>
          <a:xfrm>
            <a:off x="428596" y="4000504"/>
            <a:ext cx="2484000" cy="1428760"/>
          </a:xfrm>
          <a:prstGeom prst="trapezoid">
            <a:avLst>
              <a:gd name="adj" fmla="val 4023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араллелограмм 12"/>
          <p:cNvSpPr/>
          <p:nvPr/>
        </p:nvSpPr>
        <p:spPr>
          <a:xfrm rot="18120000">
            <a:off x="6034230" y="4174519"/>
            <a:ext cx="2736000" cy="1764000"/>
          </a:xfrm>
          <a:prstGeom prst="parallelogram">
            <a:avLst>
              <a:gd name="adj" fmla="val 4545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4286248" y="2714620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круг.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341818" y="3413264"/>
            <a:ext cx="2016000" cy="2016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араллелограмм 18"/>
          <p:cNvSpPr/>
          <p:nvPr/>
        </p:nvSpPr>
        <p:spPr>
          <a:xfrm flipH="1">
            <a:off x="6193718" y="4857760"/>
            <a:ext cx="2736000" cy="1764000"/>
          </a:xfrm>
          <a:prstGeom prst="parallelogram">
            <a:avLst>
              <a:gd name="adj" fmla="val 4545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285720" y="3429000"/>
            <a:ext cx="87154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Для симметрии укажите центр или ось симметрии, </a:t>
            </a:r>
          </a:p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для поворота – центр, угол и направление поворота,</a:t>
            </a:r>
          </a:p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для параллельного переноса – вектор переноса.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6" presetClass="entr" presetSubtype="0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700"/>
                            </p:stCondLst>
                            <p:childTnLst>
                              <p:par>
                                <p:cTn id="1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700"/>
                            </p:stCondLst>
                            <p:childTnLst>
                              <p:par>
                                <p:cTn id="2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400"/>
                            </p:stCondLst>
                            <p:childTnLst>
                              <p:par>
                                <p:cTn id="5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3400"/>
                            </p:stCondLst>
                            <p:childTnLst>
                              <p:par>
                                <p:cTn id="5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6900"/>
                            </p:stCondLst>
                            <p:childTnLst>
                              <p:par>
                                <p:cTn id="6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7900"/>
                            </p:stCondLst>
                            <p:childTnLst>
                              <p:par>
                                <p:cTn id="7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9300"/>
                            </p:stCondLst>
                            <p:childTnLst>
                              <p:par>
                                <p:cTn id="8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3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1300"/>
                            </p:stCondLst>
                            <p:childTnLst>
                              <p:par>
                                <p:cTn id="9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3300"/>
                            </p:stCondLst>
                            <p:childTnLst>
                              <p:par>
                                <p:cTn id="10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6100"/>
                            </p:stCondLst>
                            <p:childTnLst>
                              <p:par>
                                <p:cTn id="11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7100"/>
                            </p:stCondLst>
                            <p:childTnLst>
                              <p:par>
                                <p:cTn id="12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8500"/>
                            </p:stCondLst>
                            <p:childTnLst>
                              <p:par>
                                <p:cTn id="134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0500"/>
                            </p:stCondLst>
                            <p:childTnLst>
                              <p:par>
                                <p:cTn id="141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2" nodeType="withEffect">
                                  <p:stCondLst>
                                    <p:cond delay="20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32500"/>
                            </p:stCondLst>
                            <p:childTnLst>
                              <p:par>
                                <p:cTn id="15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3" grpId="0" animBg="1"/>
      <p:bldP spid="13" grpId="1" animBg="1"/>
      <p:bldP spid="13" grpId="2" animBg="1"/>
      <p:bldP spid="17" grpId="0"/>
      <p:bldP spid="18" grpId="0" animBg="1"/>
      <p:bldP spid="18" grpId="1" animBg="1"/>
      <p:bldP spid="19" grpId="0" animBg="1"/>
      <p:bldP spid="19" grpId="1" animBg="1"/>
      <p:bldP spid="2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лыбающееся лицо 1"/>
          <p:cNvSpPr/>
          <p:nvPr/>
        </p:nvSpPr>
        <p:spPr>
          <a:xfrm>
            <a:off x="2071670" y="892951"/>
            <a:ext cx="4680000" cy="46800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>
                                      <p:cBhvr>
                                        <p:cTn id="14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8" presetClass="emph" presetSubtype="0" repeatCount="indefinite" fill="hold" grpId="2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7772400" cy="11430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eaLnBrk="1" hangingPunct="1">
              <a:defRPr/>
            </a:pPr>
            <a:r>
              <a:rPr lang="ru-RU" sz="5400" dirty="0" smtClean="0"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ВИДЫ ДВИЖЕНИЙ</a:t>
            </a:r>
          </a:p>
        </p:txBody>
      </p:sp>
      <p:sp>
        <p:nvSpPr>
          <p:cNvPr id="3" name="Управляющая кнопка: настраиваемая 2">
            <a:hlinkClick r:id="rId3" action="ppaction://hlinksldjump" highlightClick="1"/>
          </p:cNvPr>
          <p:cNvSpPr/>
          <p:nvPr/>
        </p:nvSpPr>
        <p:spPr>
          <a:xfrm>
            <a:off x="1785938" y="2786063"/>
            <a:ext cx="3643312" cy="78581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/>
              <a:t>ОСЕВАЯ СИММЕТРИЯ</a:t>
            </a:r>
          </a:p>
        </p:txBody>
      </p:sp>
      <p:sp>
        <p:nvSpPr>
          <p:cNvPr id="4" name="Управляющая кнопка: настраиваемая 3">
            <a:hlinkClick r:id="rId4" action="ppaction://hlinksldjump" highlightClick="1"/>
          </p:cNvPr>
          <p:cNvSpPr/>
          <p:nvPr/>
        </p:nvSpPr>
        <p:spPr>
          <a:xfrm>
            <a:off x="428625" y="1500188"/>
            <a:ext cx="3643313" cy="78581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/>
              <a:t>ЦЕНТРАЛЬНАЯ СИММЕТРИЯ</a:t>
            </a:r>
          </a:p>
        </p:txBody>
      </p:sp>
      <p:sp>
        <p:nvSpPr>
          <p:cNvPr id="5" name="Управляющая кнопка: настраиваемая 4">
            <a:hlinkClick r:id="rId5" action="ppaction://hlinksldjump" highlightClick="1"/>
          </p:cNvPr>
          <p:cNvSpPr/>
          <p:nvPr/>
        </p:nvSpPr>
        <p:spPr>
          <a:xfrm>
            <a:off x="3714750" y="4071938"/>
            <a:ext cx="3643313" cy="78581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/>
              <a:t>ПОВОРОТ</a:t>
            </a:r>
          </a:p>
        </p:txBody>
      </p:sp>
      <p:sp>
        <p:nvSpPr>
          <p:cNvPr id="8" name="Управляющая кнопка: настраиваемая 7">
            <a:hlinkClick r:id="rId6" action="ppaction://hlinksldjump" highlightClick="1"/>
          </p:cNvPr>
          <p:cNvSpPr/>
          <p:nvPr/>
        </p:nvSpPr>
        <p:spPr>
          <a:xfrm>
            <a:off x="5072063" y="5429250"/>
            <a:ext cx="3643312" cy="785813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/>
              <a:t>ПАРАЛЛЕЛЬНЫЙ ПЕРЕНОС</a:t>
            </a:r>
          </a:p>
        </p:txBody>
      </p:sp>
      <p:sp>
        <p:nvSpPr>
          <p:cNvPr id="10" name="Улыбающееся лицо 9"/>
          <p:cNvSpPr/>
          <p:nvPr/>
        </p:nvSpPr>
        <p:spPr>
          <a:xfrm>
            <a:off x="2286000" y="4143375"/>
            <a:ext cx="642938" cy="642938"/>
          </a:xfrm>
          <a:prstGeom prst="smileyFace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6929438" y="2786063"/>
            <a:ext cx="1214437" cy="3571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6286500" y="1643063"/>
            <a:ext cx="107950" cy="1079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16200000" flipH="1" flipV="1">
            <a:off x="2374901" y="4697412"/>
            <a:ext cx="500062" cy="182086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H="1" flipV="1">
            <a:off x="2446337" y="5340351"/>
            <a:ext cx="500063" cy="182086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Улыбающееся лицо 10"/>
          <p:cNvSpPr/>
          <p:nvPr/>
        </p:nvSpPr>
        <p:spPr>
          <a:xfrm>
            <a:off x="3286125" y="5357813"/>
            <a:ext cx="642938" cy="642937"/>
          </a:xfrm>
          <a:prstGeom prst="smileyFace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6250782" y="678656"/>
            <a:ext cx="285750" cy="2071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7" idx="4"/>
            <a:endCxn id="16" idx="4"/>
          </p:cNvCxnSpPr>
          <p:nvPr/>
        </p:nvCxnSpPr>
        <p:spPr>
          <a:xfrm rot="5400000" flipH="1" flipV="1">
            <a:off x="5858669" y="678657"/>
            <a:ext cx="1000125" cy="2071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9" idx="0"/>
            <a:endCxn id="14" idx="0"/>
          </p:cNvCxnSpPr>
          <p:nvPr/>
        </p:nvCxnSpPr>
        <p:spPr>
          <a:xfrm rot="5400000" flipH="1" flipV="1">
            <a:off x="7191375" y="1670050"/>
            <a:ext cx="519113" cy="1890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9" idx="4"/>
            <a:endCxn id="14" idx="4"/>
          </p:cNvCxnSpPr>
          <p:nvPr/>
        </p:nvCxnSpPr>
        <p:spPr>
          <a:xfrm rot="5400000" flipH="1" flipV="1">
            <a:off x="7419181" y="2224882"/>
            <a:ext cx="549275" cy="1966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Улыбающееся лицо 6"/>
          <p:cNvSpPr/>
          <p:nvPr/>
        </p:nvSpPr>
        <p:spPr>
          <a:xfrm>
            <a:off x="5000625" y="1571625"/>
            <a:ext cx="642938" cy="642938"/>
          </a:xfrm>
          <a:prstGeom prst="smileyFace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Улыбающееся лицо 15"/>
          <p:cNvSpPr/>
          <p:nvPr/>
        </p:nvSpPr>
        <p:spPr>
          <a:xfrm flipV="1">
            <a:off x="7072313" y="1214438"/>
            <a:ext cx="642937" cy="642937"/>
          </a:xfrm>
          <a:prstGeom prst="smileyFace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 rot="20480938">
            <a:off x="6286500" y="2857500"/>
            <a:ext cx="642938" cy="642938"/>
          </a:xfrm>
          <a:prstGeom prst="smileyFace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Улыбающееся лицо 13"/>
          <p:cNvSpPr/>
          <p:nvPr/>
        </p:nvSpPr>
        <p:spPr>
          <a:xfrm rot="20041581">
            <a:off x="8215313" y="2322513"/>
            <a:ext cx="642937" cy="642937"/>
          </a:xfrm>
          <a:prstGeom prst="smileyFace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8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5E-6 -3.7037E-6 L -0.20469 0.07361 " pathEditMode="relative" ptsTypes="AA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7" grpId="0" animBg="1"/>
      <p:bldP spid="16" grpId="0" animBg="1"/>
      <p:bldP spid="9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14300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ЦЕНТРАЛЬНАЯ СИММЕТРИЯ –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симметрия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относительно точки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16200000" flipH="1">
            <a:off x="5536406" y="2607469"/>
            <a:ext cx="3000375" cy="20716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16200000" flipH="1">
            <a:off x="1178719" y="3393282"/>
            <a:ext cx="3000375" cy="207168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643063" y="2928938"/>
            <a:ext cx="6429375" cy="22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2964656" y="2893219"/>
            <a:ext cx="3786188" cy="228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4786313" y="4000500"/>
            <a:ext cx="107950" cy="1079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072438" y="5072063"/>
            <a:ext cx="714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А</a:t>
            </a:r>
            <a:r>
              <a:rPr lang="ru-RU" sz="2800" baseline="-25000"/>
              <a:t>1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214438" y="2547938"/>
            <a:ext cx="500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А</a:t>
            </a:r>
            <a:endParaRPr lang="ru-RU" sz="2800" baseline="-2500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571875" y="5905500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В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857875" y="1571625"/>
            <a:ext cx="714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В</a:t>
            </a:r>
            <a:r>
              <a:rPr lang="ru-RU" sz="2800" baseline="-25000"/>
              <a:t>1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572000" y="3500438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О</a:t>
            </a:r>
          </a:p>
        </p:txBody>
      </p:sp>
      <p:grpSp>
        <p:nvGrpSpPr>
          <p:cNvPr id="3" name="Группа 22"/>
          <p:cNvGrpSpPr>
            <a:grpSpLocks/>
          </p:cNvGrpSpPr>
          <p:nvPr/>
        </p:nvGrpSpPr>
        <p:grpSpPr bwMode="auto">
          <a:xfrm>
            <a:off x="5214938" y="2928938"/>
            <a:ext cx="428625" cy="285750"/>
            <a:chOff x="4714876" y="2500306"/>
            <a:chExt cx="428628" cy="285751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0800000">
              <a:off x="4714876" y="2643181"/>
              <a:ext cx="285752" cy="142876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4857752" y="2500306"/>
              <a:ext cx="285752" cy="142876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21" name="Прямая соединительная линия 20"/>
          <p:cNvCxnSpPr/>
          <p:nvPr/>
        </p:nvCxnSpPr>
        <p:spPr>
          <a:xfrm rot="5400000">
            <a:off x="6215063" y="4500562"/>
            <a:ext cx="285750" cy="1428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3214688" y="3429000"/>
            <a:ext cx="285750" cy="1428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6" name="Группа 23"/>
          <p:cNvGrpSpPr>
            <a:grpSpLocks/>
          </p:cNvGrpSpPr>
          <p:nvPr/>
        </p:nvGrpSpPr>
        <p:grpSpPr bwMode="auto">
          <a:xfrm>
            <a:off x="4143375" y="4714875"/>
            <a:ext cx="428625" cy="285750"/>
            <a:chOff x="4714876" y="2500306"/>
            <a:chExt cx="428628" cy="285751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4714876" y="2643182"/>
              <a:ext cx="285752" cy="142876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4857752" y="2500306"/>
              <a:ext cx="285752" cy="142876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" name="Группа 27"/>
          <p:cNvGrpSpPr>
            <a:grpSpLocks/>
          </p:cNvGrpSpPr>
          <p:nvPr/>
        </p:nvGrpSpPr>
        <p:grpSpPr bwMode="auto">
          <a:xfrm>
            <a:off x="4929188" y="2571750"/>
            <a:ext cx="3857625" cy="1428750"/>
            <a:chOff x="4929191" y="2571744"/>
            <a:chExt cx="3857619" cy="1428759"/>
          </a:xfrm>
        </p:grpSpPr>
        <p:cxnSp>
          <p:nvCxnSpPr>
            <p:cNvPr id="24" name="Прямая со стрелкой 23"/>
            <p:cNvCxnSpPr/>
            <p:nvPr/>
          </p:nvCxnSpPr>
          <p:spPr>
            <a:xfrm rot="10800000" flipV="1">
              <a:off x="4929191" y="3000372"/>
              <a:ext cx="1071560" cy="100013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929314" y="2571744"/>
              <a:ext cx="2857496" cy="83026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dirty="0">
                  <a:solidFill>
                    <a:schemeClr val="accent6">
                      <a:lumMod val="75000"/>
                    </a:schemeClr>
                  </a:solidFill>
                  <a:latin typeface="Comic Sans MS" pitchFamily="66" charset="0"/>
                </a:rPr>
                <a:t>ЦЕНТР СИММЕТРИИ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357688" y="3190875"/>
            <a:ext cx="500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О</a:t>
            </a:r>
          </a:p>
        </p:txBody>
      </p:sp>
      <p:grpSp>
        <p:nvGrpSpPr>
          <p:cNvPr id="2" name="Группа 57"/>
          <p:cNvGrpSpPr>
            <a:grpSpLocks/>
          </p:cNvGrpSpPr>
          <p:nvPr/>
        </p:nvGrpSpPr>
        <p:grpSpPr bwMode="auto">
          <a:xfrm>
            <a:off x="357188" y="2000250"/>
            <a:ext cx="3929062" cy="3167063"/>
            <a:chOff x="357158" y="2000240"/>
            <a:chExt cx="3929090" cy="3166426"/>
          </a:xfrm>
        </p:grpSpPr>
        <p:sp>
          <p:nvSpPr>
            <p:cNvPr id="10284" name="TextBox 20"/>
            <p:cNvSpPr txBox="1">
              <a:spLocks noChangeArrowheads="1"/>
            </p:cNvSpPr>
            <p:nvPr/>
          </p:nvSpPr>
          <p:spPr bwMode="auto">
            <a:xfrm>
              <a:off x="3500430" y="4620292"/>
              <a:ext cx="7858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/>
                <a:t>С</a:t>
              </a:r>
            </a:p>
          </p:txBody>
        </p:sp>
        <p:grpSp>
          <p:nvGrpSpPr>
            <p:cNvPr id="10285" name="Группа 22"/>
            <p:cNvGrpSpPr>
              <a:grpSpLocks/>
            </p:cNvGrpSpPr>
            <p:nvPr/>
          </p:nvGrpSpPr>
          <p:grpSpPr bwMode="auto">
            <a:xfrm>
              <a:off x="357158" y="2000240"/>
              <a:ext cx="3143272" cy="3166426"/>
              <a:chOff x="357158" y="1977086"/>
              <a:chExt cx="3143272" cy="3166426"/>
            </a:xfrm>
          </p:grpSpPr>
          <p:sp>
            <p:nvSpPr>
              <p:cNvPr id="12" name="Равнобедренный треугольник 11"/>
              <p:cNvSpPr/>
              <p:nvPr/>
            </p:nvSpPr>
            <p:spPr>
              <a:xfrm>
                <a:off x="785786" y="2500856"/>
                <a:ext cx="2714644" cy="2356964"/>
              </a:xfrm>
              <a:prstGeom prst="triangle">
                <a:avLst/>
              </a:prstGeom>
              <a:ln w="57150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0290" name="TextBox 18"/>
              <p:cNvSpPr txBox="1">
                <a:spLocks noChangeArrowheads="1"/>
              </p:cNvSpPr>
              <p:nvPr/>
            </p:nvSpPr>
            <p:spPr bwMode="auto">
              <a:xfrm>
                <a:off x="357158" y="4620292"/>
                <a:ext cx="785818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800"/>
                  <a:t>А</a:t>
                </a:r>
              </a:p>
            </p:txBody>
          </p:sp>
          <p:sp>
            <p:nvSpPr>
              <p:cNvPr id="10291" name="TextBox 19"/>
              <p:cNvSpPr txBox="1">
                <a:spLocks noChangeArrowheads="1"/>
              </p:cNvSpPr>
              <p:nvPr/>
            </p:nvSpPr>
            <p:spPr bwMode="auto">
              <a:xfrm>
                <a:off x="1928794" y="1977086"/>
                <a:ext cx="785818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800"/>
                  <a:t>В</a:t>
                </a:r>
              </a:p>
            </p:txBody>
          </p:sp>
        </p:grpSp>
      </p:grpSp>
      <p:sp>
        <p:nvSpPr>
          <p:cNvPr id="25" name="Равнобедренный треугольник 24"/>
          <p:cNvSpPr/>
          <p:nvPr/>
        </p:nvSpPr>
        <p:spPr>
          <a:xfrm flipH="1" flipV="1">
            <a:off x="5715000" y="2619375"/>
            <a:ext cx="2714625" cy="2357438"/>
          </a:xfrm>
          <a:prstGeom prst="triangle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 flipH="1">
            <a:off x="8429625" y="2143125"/>
            <a:ext cx="785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А</a:t>
            </a:r>
            <a:r>
              <a:rPr lang="en-US" sz="2800" baseline="-25000"/>
              <a:t>1</a:t>
            </a:r>
            <a:endParaRPr lang="ru-RU" sz="2800" baseline="-25000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 flipH="1">
            <a:off x="6858000" y="4929188"/>
            <a:ext cx="785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В</a:t>
            </a:r>
            <a:r>
              <a:rPr lang="en-US" sz="2800" baseline="-25000"/>
              <a:t>1</a:t>
            </a:r>
            <a:endParaRPr lang="ru-RU" sz="2800" baseline="-2500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143500" y="2071688"/>
            <a:ext cx="785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С</a:t>
            </a:r>
            <a:r>
              <a:rPr lang="en-US" sz="2800" baseline="-25000"/>
              <a:t>1</a:t>
            </a:r>
            <a:endParaRPr lang="ru-RU" sz="2800" baseline="-2500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785813" y="2619385"/>
            <a:ext cx="7643812" cy="2238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16200000" flipH="1">
            <a:off x="3400330" y="1328635"/>
            <a:ext cx="2448000" cy="489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 flipH="1" flipV="1">
            <a:off x="3500438" y="2643198"/>
            <a:ext cx="2214562" cy="2214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67"/>
          <p:cNvGrpSpPr>
            <a:grpSpLocks/>
          </p:cNvGrpSpPr>
          <p:nvPr/>
        </p:nvGrpSpPr>
        <p:grpSpPr bwMode="auto">
          <a:xfrm>
            <a:off x="2286000" y="2928938"/>
            <a:ext cx="4786313" cy="1571625"/>
            <a:chOff x="2285984" y="2928934"/>
            <a:chExt cx="4786346" cy="1571636"/>
          </a:xfrm>
        </p:grpSpPr>
        <p:cxnSp>
          <p:nvCxnSpPr>
            <p:cNvPr id="60" name="Прямая соединительная линия 59"/>
            <p:cNvCxnSpPr/>
            <p:nvPr/>
          </p:nvCxnSpPr>
          <p:spPr>
            <a:xfrm>
              <a:off x="2285984" y="4286255"/>
              <a:ext cx="285752" cy="214315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>
              <a:off x="6786578" y="2928934"/>
              <a:ext cx="285752" cy="214313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7" name="Группа 68"/>
          <p:cNvGrpSpPr>
            <a:grpSpLocks/>
          </p:cNvGrpSpPr>
          <p:nvPr/>
        </p:nvGrpSpPr>
        <p:grpSpPr bwMode="auto">
          <a:xfrm>
            <a:off x="3143250" y="2928938"/>
            <a:ext cx="2857500" cy="1571625"/>
            <a:chOff x="3143240" y="2928934"/>
            <a:chExt cx="2857520" cy="1571636"/>
          </a:xfrm>
        </p:grpSpPr>
        <p:grpSp>
          <p:nvGrpSpPr>
            <p:cNvPr id="10276" name="Группа 63"/>
            <p:cNvGrpSpPr>
              <a:grpSpLocks/>
            </p:cNvGrpSpPr>
            <p:nvPr/>
          </p:nvGrpSpPr>
          <p:grpSpPr bwMode="auto">
            <a:xfrm flipH="1">
              <a:off x="3143240" y="2928934"/>
              <a:ext cx="428628" cy="357190"/>
              <a:chOff x="3786182" y="1571612"/>
              <a:chExt cx="428628" cy="357190"/>
            </a:xfrm>
          </p:grpSpPr>
          <p:cxnSp>
            <p:nvCxnSpPr>
              <p:cNvPr id="62" name="Прямая соединительная линия 61"/>
              <p:cNvCxnSpPr/>
              <p:nvPr/>
            </p:nvCxnSpPr>
            <p:spPr>
              <a:xfrm>
                <a:off x="3786182" y="1714488"/>
                <a:ext cx="285752" cy="214313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3" name="Прямая соединительная линия 62"/>
              <p:cNvCxnSpPr/>
              <p:nvPr/>
            </p:nvCxnSpPr>
            <p:spPr>
              <a:xfrm>
                <a:off x="3929058" y="1571612"/>
                <a:ext cx="285752" cy="214313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10277" name="Группа 64"/>
            <p:cNvGrpSpPr>
              <a:grpSpLocks/>
            </p:cNvGrpSpPr>
            <p:nvPr/>
          </p:nvGrpSpPr>
          <p:grpSpPr bwMode="auto">
            <a:xfrm flipH="1">
              <a:off x="5572132" y="4143380"/>
              <a:ext cx="428628" cy="357190"/>
              <a:chOff x="3786182" y="1571612"/>
              <a:chExt cx="428628" cy="357190"/>
            </a:xfrm>
          </p:grpSpPr>
          <p:cxnSp>
            <p:nvCxnSpPr>
              <p:cNvPr id="66" name="Прямая соединительная линия 65"/>
              <p:cNvCxnSpPr/>
              <p:nvPr/>
            </p:nvCxnSpPr>
            <p:spPr>
              <a:xfrm>
                <a:off x="3786182" y="1714487"/>
                <a:ext cx="285752" cy="214314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7" name="Прямая соединительная линия 66"/>
              <p:cNvCxnSpPr/>
              <p:nvPr/>
            </p:nvCxnSpPr>
            <p:spPr>
              <a:xfrm>
                <a:off x="3929058" y="1571611"/>
                <a:ext cx="285752" cy="214314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Группа 78"/>
          <p:cNvGrpSpPr>
            <a:grpSpLocks/>
          </p:cNvGrpSpPr>
          <p:nvPr/>
        </p:nvGrpSpPr>
        <p:grpSpPr bwMode="auto">
          <a:xfrm>
            <a:off x="3786188" y="2857500"/>
            <a:ext cx="1643062" cy="1785938"/>
            <a:chOff x="3786182" y="2857496"/>
            <a:chExt cx="1643074" cy="1785950"/>
          </a:xfrm>
        </p:grpSpPr>
        <p:grpSp>
          <p:nvGrpSpPr>
            <p:cNvPr id="10268" name="Группа 73"/>
            <p:cNvGrpSpPr>
              <a:grpSpLocks/>
            </p:cNvGrpSpPr>
            <p:nvPr/>
          </p:nvGrpSpPr>
          <p:grpSpPr bwMode="auto">
            <a:xfrm>
              <a:off x="5072066" y="2857496"/>
              <a:ext cx="357190" cy="571503"/>
              <a:chOff x="571472" y="1285861"/>
              <a:chExt cx="357190" cy="571503"/>
            </a:xfrm>
          </p:grpSpPr>
          <p:cxnSp>
            <p:nvCxnSpPr>
              <p:cNvPr id="71" name="Прямая соединительная линия 70"/>
              <p:cNvCxnSpPr/>
              <p:nvPr/>
            </p:nvCxnSpPr>
            <p:spPr>
              <a:xfrm rot="16200000" flipH="1">
                <a:off x="535753" y="1607332"/>
                <a:ext cx="285752" cy="214314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72" name="Прямая соединительная линия 71"/>
              <p:cNvCxnSpPr/>
              <p:nvPr/>
            </p:nvCxnSpPr>
            <p:spPr>
              <a:xfrm rot="16200000" flipH="1">
                <a:off x="607192" y="1464455"/>
                <a:ext cx="285752" cy="214315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73" name="Прямая соединительная линия 72"/>
              <p:cNvCxnSpPr/>
              <p:nvPr/>
            </p:nvCxnSpPr>
            <p:spPr>
              <a:xfrm rot="16200000" flipH="1">
                <a:off x="678629" y="1321580"/>
                <a:ext cx="285752" cy="214314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10269" name="Группа 74"/>
            <p:cNvGrpSpPr>
              <a:grpSpLocks/>
            </p:cNvGrpSpPr>
            <p:nvPr/>
          </p:nvGrpSpPr>
          <p:grpSpPr bwMode="auto">
            <a:xfrm>
              <a:off x="3786182" y="4071943"/>
              <a:ext cx="357190" cy="571503"/>
              <a:chOff x="571472" y="1285861"/>
              <a:chExt cx="357190" cy="571503"/>
            </a:xfrm>
          </p:grpSpPr>
          <p:cxnSp>
            <p:nvCxnSpPr>
              <p:cNvPr id="76" name="Прямая соединительная линия 75"/>
              <p:cNvCxnSpPr/>
              <p:nvPr/>
            </p:nvCxnSpPr>
            <p:spPr>
              <a:xfrm rot="16200000" flipH="1">
                <a:off x="535753" y="1607331"/>
                <a:ext cx="285752" cy="214314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77" name="Прямая соединительная линия 76"/>
              <p:cNvCxnSpPr/>
              <p:nvPr/>
            </p:nvCxnSpPr>
            <p:spPr>
              <a:xfrm rot="16200000" flipH="1">
                <a:off x="607192" y="1464454"/>
                <a:ext cx="285752" cy="214315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78" name="Прямая соединительная линия 77"/>
              <p:cNvCxnSpPr/>
              <p:nvPr/>
            </p:nvCxnSpPr>
            <p:spPr>
              <a:xfrm rot="16200000" flipH="1">
                <a:off x="678629" y="1321579"/>
                <a:ext cx="285752" cy="214314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sp>
        <p:nvSpPr>
          <p:cNvPr id="93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14300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ЦЕНТРАЛЬНАЯ СИММЕТРИЯ –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симметрия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относительно точки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535488" y="3714752"/>
            <a:ext cx="107950" cy="1079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5" grpId="0" animBg="1"/>
      <p:bldP spid="29" grpId="0"/>
      <p:bldP spid="30" grpId="0"/>
      <p:bldP spid="32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6083300"/>
          </a:xfrm>
        </p:spPr>
        <p:txBody>
          <a:bodyPr/>
          <a:lstStyle/>
          <a:p>
            <a:pPr algn="ctr" eaLnBrk="1" hangingPunct="1"/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z="2800" smtClean="0">
                <a:solidFill>
                  <a:schemeClr val="tx1"/>
                </a:solidFill>
              </a:rPr>
              <a:t>чтобы построить фигуру, симметричную данной относительно точки О, нужно каждую точку фигуры соединить с точкой О, продолжить полученный отрезок равным ему, отметить на конце этого отрезка образ исходной точки, затем соединить полученные образы  </a:t>
            </a: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 </a:t>
            </a: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4214810" y="5929330"/>
            <a:ext cx="648000" cy="648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28596" y="274638"/>
            <a:ext cx="8258204" cy="243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>
            <a:normAutofit fontScale="975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ЦЕНТРАЛЬНАЯ СИММЕТРИЯ – </a:t>
            </a:r>
            <a:r>
              <a:rPr lang="ru-RU" sz="40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симметрия</a:t>
            </a: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относительно точки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Сделаем вывод:</a:t>
            </a:r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6572264" y="5929330"/>
            <a:ext cx="2160000" cy="6480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СВОЙСТВА ДВИЖЕНИЯ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582726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ОСЕВАЯ СИММЕТРИЯ – 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симметрия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относительно прямой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6200000" flipH="1">
            <a:off x="464344" y="3393282"/>
            <a:ext cx="3000375" cy="207168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00063" y="2547938"/>
            <a:ext cx="500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А</a:t>
            </a:r>
            <a:endParaRPr lang="ru-RU" sz="2800" baseline="-2500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857500" y="5905500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В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4719638" y="3444875"/>
            <a:ext cx="3408362" cy="8461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000875" y="1785938"/>
            <a:ext cx="928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А</a:t>
            </a:r>
            <a:r>
              <a:rPr lang="ru-RU" sz="2800" baseline="-25000"/>
              <a:t>1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000750" y="5691188"/>
            <a:ext cx="928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В</a:t>
            </a:r>
            <a:r>
              <a:rPr lang="ru-RU" sz="2800" baseline="-25000"/>
              <a:t>1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928688" y="2172934"/>
            <a:ext cx="5929312" cy="7560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3000364" y="5569330"/>
            <a:ext cx="2988000" cy="3600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1821657" y="3964781"/>
            <a:ext cx="4857750" cy="6429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000500" y="1643063"/>
            <a:ext cx="500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  <a:cs typeface="Times New Roman" pitchFamily="18" charset="0"/>
              </a:rPr>
              <a:t>a</a:t>
            </a:r>
            <a:endParaRPr lang="ru-RU" sz="4000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37"/>
          <p:cNvGrpSpPr>
            <a:grpSpLocks/>
          </p:cNvGrpSpPr>
          <p:nvPr/>
        </p:nvGrpSpPr>
        <p:grpSpPr bwMode="auto">
          <a:xfrm>
            <a:off x="3643313" y="2571750"/>
            <a:ext cx="428625" cy="357188"/>
            <a:chOff x="3643307" y="2571745"/>
            <a:chExt cx="428627" cy="357214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 rot="16200000" flipH="1">
              <a:off x="3500419" y="2714633"/>
              <a:ext cx="357214" cy="7143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 flipH="1">
              <a:off x="3714744" y="2857516"/>
              <a:ext cx="357190" cy="7144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Группа 38"/>
          <p:cNvGrpSpPr>
            <a:grpSpLocks/>
          </p:cNvGrpSpPr>
          <p:nvPr/>
        </p:nvGrpSpPr>
        <p:grpSpPr bwMode="auto">
          <a:xfrm>
            <a:off x="4071934" y="5799243"/>
            <a:ext cx="428625" cy="357187"/>
            <a:chOff x="3643307" y="2571745"/>
            <a:chExt cx="428627" cy="357214"/>
          </a:xfrm>
        </p:grpSpPr>
        <p:cxnSp>
          <p:nvCxnSpPr>
            <p:cNvPr id="40" name="Прямая соединительная линия 39"/>
            <p:cNvCxnSpPr/>
            <p:nvPr/>
          </p:nvCxnSpPr>
          <p:spPr>
            <a:xfrm rot="16200000" flipH="1">
              <a:off x="3500419" y="2714633"/>
              <a:ext cx="357214" cy="7143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10800000" flipH="1">
              <a:off x="3714744" y="2857517"/>
              <a:ext cx="357190" cy="7144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Группа 51"/>
          <p:cNvGrpSpPr>
            <a:grpSpLocks/>
          </p:cNvGrpSpPr>
          <p:nvPr/>
        </p:nvGrpSpPr>
        <p:grpSpPr bwMode="auto">
          <a:xfrm>
            <a:off x="3643313" y="5500688"/>
            <a:ext cx="1571625" cy="571500"/>
            <a:chOff x="3643306" y="5500702"/>
            <a:chExt cx="1571636" cy="571504"/>
          </a:xfrm>
        </p:grpSpPr>
        <p:cxnSp>
          <p:nvCxnSpPr>
            <p:cNvPr id="43" name="Прямая соединительная линия 42"/>
            <p:cNvCxnSpPr/>
            <p:nvPr/>
          </p:nvCxnSpPr>
          <p:spPr>
            <a:xfrm rot="16200000" flipH="1">
              <a:off x="3500430" y="5786454"/>
              <a:ext cx="428628" cy="142876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16200000" flipH="1">
              <a:off x="4929190" y="5643578"/>
              <a:ext cx="428628" cy="142876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9" name="Группа 50"/>
          <p:cNvGrpSpPr>
            <a:grpSpLocks/>
          </p:cNvGrpSpPr>
          <p:nvPr/>
        </p:nvGrpSpPr>
        <p:grpSpPr bwMode="auto">
          <a:xfrm>
            <a:off x="2214563" y="2143125"/>
            <a:ext cx="3214687" cy="857250"/>
            <a:chOff x="2214546" y="2143116"/>
            <a:chExt cx="3214711" cy="857256"/>
          </a:xfrm>
        </p:grpSpPr>
        <p:grpSp>
          <p:nvGrpSpPr>
            <p:cNvPr id="12308" name="Группа 46"/>
            <p:cNvGrpSpPr>
              <a:grpSpLocks/>
            </p:cNvGrpSpPr>
            <p:nvPr/>
          </p:nvGrpSpPr>
          <p:grpSpPr bwMode="auto">
            <a:xfrm>
              <a:off x="2214546" y="2500306"/>
              <a:ext cx="357191" cy="500066"/>
              <a:chOff x="1500166" y="1857364"/>
              <a:chExt cx="357191" cy="500066"/>
            </a:xfrm>
          </p:grpSpPr>
          <p:cxnSp>
            <p:nvCxnSpPr>
              <p:cNvPr id="45" name="Прямая соединительная линия 44"/>
              <p:cNvCxnSpPr/>
              <p:nvPr/>
            </p:nvCxnSpPr>
            <p:spPr>
              <a:xfrm rot="16200000" flipH="1">
                <a:off x="1357290" y="2071677"/>
                <a:ext cx="428628" cy="142876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 rot="16200000" flipH="1">
                <a:off x="1571604" y="2000240"/>
                <a:ext cx="428628" cy="142876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2309" name="Группа 47"/>
            <p:cNvGrpSpPr>
              <a:grpSpLocks/>
            </p:cNvGrpSpPr>
            <p:nvPr/>
          </p:nvGrpSpPr>
          <p:grpSpPr bwMode="auto">
            <a:xfrm>
              <a:off x="5072066" y="2143116"/>
              <a:ext cx="357191" cy="500066"/>
              <a:chOff x="1500166" y="1857364"/>
              <a:chExt cx="357191" cy="500066"/>
            </a:xfrm>
          </p:grpSpPr>
          <p:cxnSp>
            <p:nvCxnSpPr>
              <p:cNvPr id="49" name="Прямая соединительная линия 48"/>
              <p:cNvCxnSpPr/>
              <p:nvPr/>
            </p:nvCxnSpPr>
            <p:spPr>
              <a:xfrm rot="16200000" flipH="1">
                <a:off x="1357291" y="2071678"/>
                <a:ext cx="428628" cy="142876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 rot="16200000" flipH="1">
                <a:off x="1571605" y="2000240"/>
                <a:ext cx="428628" cy="142876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" name="Группа 58"/>
          <p:cNvGrpSpPr>
            <a:grpSpLocks/>
          </p:cNvGrpSpPr>
          <p:nvPr/>
        </p:nvGrpSpPr>
        <p:grpSpPr bwMode="auto">
          <a:xfrm>
            <a:off x="4286250" y="2928938"/>
            <a:ext cx="3857625" cy="1428750"/>
            <a:chOff x="4929191" y="2571744"/>
            <a:chExt cx="3857619" cy="1428759"/>
          </a:xfrm>
        </p:grpSpPr>
        <p:cxnSp>
          <p:nvCxnSpPr>
            <p:cNvPr id="60" name="Прямая со стрелкой 59"/>
            <p:cNvCxnSpPr/>
            <p:nvPr/>
          </p:nvCxnSpPr>
          <p:spPr>
            <a:xfrm rot="10800000" flipV="1">
              <a:off x="4929191" y="3000372"/>
              <a:ext cx="1071561" cy="100013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5929314" y="2571744"/>
              <a:ext cx="2857496" cy="4619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dirty="0">
                  <a:solidFill>
                    <a:schemeClr val="accent6">
                      <a:lumMod val="75000"/>
                    </a:schemeClr>
                  </a:solidFill>
                  <a:latin typeface="Comic Sans MS" pitchFamily="66" charset="0"/>
                </a:rPr>
                <a:t>ОСЬ СИММЕТРИИ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2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582726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ОСЕВАЯ СИММЕТРИЯ – 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симметрия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относительно прямой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 rot="120000">
            <a:off x="500063" y="3071813"/>
            <a:ext cx="3571875" cy="3357562"/>
            <a:chOff x="500034" y="2000240"/>
            <a:chExt cx="3571900" cy="3357586"/>
          </a:xfrm>
        </p:grpSpPr>
        <p:sp>
          <p:nvSpPr>
            <p:cNvPr id="13368" name="TextBox 8"/>
            <p:cNvSpPr txBox="1">
              <a:spLocks noChangeArrowheads="1"/>
            </p:cNvSpPr>
            <p:nvPr/>
          </p:nvSpPr>
          <p:spPr bwMode="auto">
            <a:xfrm>
              <a:off x="3286116" y="4834606"/>
              <a:ext cx="7858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/>
                <a:t>С</a:t>
              </a:r>
            </a:p>
          </p:txBody>
        </p:sp>
        <p:grpSp>
          <p:nvGrpSpPr>
            <p:cNvPr id="13369" name="Группа 22"/>
            <p:cNvGrpSpPr>
              <a:grpSpLocks/>
            </p:cNvGrpSpPr>
            <p:nvPr/>
          </p:nvGrpSpPr>
          <p:grpSpPr bwMode="auto">
            <a:xfrm>
              <a:off x="500034" y="2000240"/>
              <a:ext cx="3000396" cy="3357586"/>
              <a:chOff x="500034" y="1977086"/>
              <a:chExt cx="3000396" cy="3357586"/>
            </a:xfrm>
          </p:grpSpPr>
          <p:sp>
            <p:nvSpPr>
              <p:cNvPr id="11" name="Равнобедренный треугольник 10"/>
              <p:cNvSpPr/>
              <p:nvPr/>
            </p:nvSpPr>
            <p:spPr>
              <a:xfrm>
                <a:off x="785786" y="2500965"/>
                <a:ext cx="2714644" cy="2357454"/>
              </a:xfrm>
              <a:prstGeom prst="triangle">
                <a:avLst/>
              </a:prstGeom>
              <a:ln w="57150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3374" name="TextBox 14"/>
              <p:cNvSpPr txBox="1">
                <a:spLocks noChangeArrowheads="1"/>
              </p:cNvSpPr>
              <p:nvPr/>
            </p:nvSpPr>
            <p:spPr bwMode="auto">
              <a:xfrm>
                <a:off x="500034" y="4811452"/>
                <a:ext cx="785818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800" dirty="0"/>
                  <a:t>А</a:t>
                </a:r>
              </a:p>
            </p:txBody>
          </p:sp>
          <p:sp>
            <p:nvSpPr>
              <p:cNvPr id="13375" name="TextBox 15"/>
              <p:cNvSpPr txBox="1">
                <a:spLocks noChangeArrowheads="1"/>
              </p:cNvSpPr>
              <p:nvPr/>
            </p:nvSpPr>
            <p:spPr bwMode="auto">
              <a:xfrm>
                <a:off x="1928794" y="1977086"/>
                <a:ext cx="785818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800"/>
                  <a:t>В</a:t>
                </a:r>
              </a:p>
            </p:txBody>
          </p:sp>
        </p:grpSp>
      </p:grpSp>
      <p:sp>
        <p:nvSpPr>
          <p:cNvPr id="19" name="TextBox 18"/>
          <p:cNvSpPr txBox="1">
            <a:spLocks noChangeArrowheads="1"/>
          </p:cNvSpPr>
          <p:nvPr/>
        </p:nvSpPr>
        <p:spPr bwMode="auto">
          <a:xfrm flipH="1">
            <a:off x="5286375" y="5762625"/>
            <a:ext cx="785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С</a:t>
            </a:r>
            <a:r>
              <a:rPr lang="en-US" sz="2800" baseline="-25000"/>
              <a:t>1</a:t>
            </a:r>
            <a:endParaRPr lang="ru-RU" sz="2800" baseline="-25000"/>
          </a:p>
        </p:txBody>
      </p:sp>
      <p:sp>
        <p:nvSpPr>
          <p:cNvPr id="21" name="Равнобедренный треугольник 20"/>
          <p:cNvSpPr/>
          <p:nvPr/>
        </p:nvSpPr>
        <p:spPr>
          <a:xfrm rot="20820000" flipH="1">
            <a:off x="5186363" y="3198813"/>
            <a:ext cx="2714625" cy="2357437"/>
          </a:xfrm>
          <a:prstGeom prst="triangle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 flipH="1">
            <a:off x="8143875" y="5048250"/>
            <a:ext cx="785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А</a:t>
            </a:r>
            <a:r>
              <a:rPr lang="en-US" sz="2800" baseline="-25000"/>
              <a:t>1</a:t>
            </a:r>
            <a:endParaRPr lang="ru-RU" sz="2800" baseline="-2500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 flipH="1">
            <a:off x="6072188" y="2714625"/>
            <a:ext cx="785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В</a:t>
            </a:r>
            <a:r>
              <a:rPr lang="en-US" sz="2800" baseline="-25000"/>
              <a:t>1</a:t>
            </a:r>
            <a:endParaRPr lang="ru-RU" sz="2800" baseline="-2500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rot="16200000" flipH="1">
            <a:off x="1821657" y="3964781"/>
            <a:ext cx="4857750" cy="6429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000500" y="1643063"/>
            <a:ext cx="500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  <a:cs typeface="Times New Roman" pitchFamily="18" charset="0"/>
              </a:rPr>
              <a:t>a</a:t>
            </a:r>
            <a:endParaRPr lang="ru-RU" sz="4000" b="1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Прямая соединительная линия 30"/>
          <p:cNvCxnSpPr>
            <a:stCxn id="11" idx="0"/>
          </p:cNvCxnSpPr>
          <p:nvPr/>
        </p:nvCxnSpPr>
        <p:spPr>
          <a:xfrm rot="5400000" flipH="1" flipV="1">
            <a:off x="4046652" y="1351556"/>
            <a:ext cx="376716" cy="4102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11" idx="4"/>
            <a:endCxn id="21" idx="4"/>
          </p:cNvCxnSpPr>
          <p:nvPr/>
        </p:nvCxnSpPr>
        <p:spPr>
          <a:xfrm rot="5400000" flipH="1" flipV="1">
            <a:off x="4388303" y="4913367"/>
            <a:ext cx="180000" cy="20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13374" idx="0"/>
          </p:cNvCxnSpPr>
          <p:nvPr/>
        </p:nvCxnSpPr>
        <p:spPr>
          <a:xfrm rot="5400000" flipH="1" flipV="1">
            <a:off x="4111875" y="1866940"/>
            <a:ext cx="684000" cy="738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67"/>
          <p:cNvGrpSpPr>
            <a:grpSpLocks/>
          </p:cNvGrpSpPr>
          <p:nvPr/>
        </p:nvGrpSpPr>
        <p:grpSpPr bwMode="auto">
          <a:xfrm>
            <a:off x="2786063" y="5214938"/>
            <a:ext cx="3357562" cy="642937"/>
            <a:chOff x="2786050" y="5214950"/>
            <a:chExt cx="3357586" cy="642942"/>
          </a:xfrm>
        </p:grpSpPr>
        <p:cxnSp>
          <p:nvCxnSpPr>
            <p:cNvPr id="61" name="Прямая соединительная линия 60"/>
            <p:cNvCxnSpPr/>
            <p:nvPr/>
          </p:nvCxnSpPr>
          <p:spPr>
            <a:xfrm rot="16200000" flipH="1">
              <a:off x="2678893" y="5607859"/>
              <a:ext cx="357190" cy="142876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rot="16200000" flipH="1">
              <a:off x="5893603" y="5322107"/>
              <a:ext cx="357190" cy="142876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0" name="Группа 72"/>
          <p:cNvGrpSpPr>
            <a:grpSpLocks/>
          </p:cNvGrpSpPr>
          <p:nvPr/>
        </p:nvGrpSpPr>
        <p:grpSpPr bwMode="auto">
          <a:xfrm>
            <a:off x="3000375" y="3071813"/>
            <a:ext cx="2214563" cy="642937"/>
            <a:chOff x="3000364" y="3071810"/>
            <a:chExt cx="2214578" cy="642942"/>
          </a:xfrm>
        </p:grpSpPr>
        <p:grpSp>
          <p:nvGrpSpPr>
            <p:cNvPr id="13352" name="Группа 68"/>
            <p:cNvGrpSpPr>
              <a:grpSpLocks/>
            </p:cNvGrpSpPr>
            <p:nvPr/>
          </p:nvGrpSpPr>
          <p:grpSpPr bwMode="auto">
            <a:xfrm>
              <a:off x="3000364" y="3286124"/>
              <a:ext cx="285752" cy="428628"/>
              <a:chOff x="2000232" y="1928802"/>
              <a:chExt cx="285752" cy="428628"/>
            </a:xfrm>
          </p:grpSpPr>
          <p:cxnSp>
            <p:nvCxnSpPr>
              <p:cNvPr id="63" name="Прямая соединительная линия 62"/>
              <p:cNvCxnSpPr/>
              <p:nvPr/>
            </p:nvCxnSpPr>
            <p:spPr>
              <a:xfrm rot="16200000" flipH="1">
                <a:off x="1893075" y="2107397"/>
                <a:ext cx="357189" cy="142876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4" name="Прямая соединительная линия 63"/>
              <p:cNvCxnSpPr/>
              <p:nvPr/>
            </p:nvCxnSpPr>
            <p:spPr>
              <a:xfrm rot="16200000" flipH="1">
                <a:off x="2035951" y="2035959"/>
                <a:ext cx="357191" cy="142876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13353" name="Группа 69"/>
            <p:cNvGrpSpPr>
              <a:grpSpLocks/>
            </p:cNvGrpSpPr>
            <p:nvPr/>
          </p:nvGrpSpPr>
          <p:grpSpPr bwMode="auto">
            <a:xfrm>
              <a:off x="4929190" y="3071810"/>
              <a:ext cx="285752" cy="428628"/>
              <a:chOff x="2000232" y="1928802"/>
              <a:chExt cx="285752" cy="428628"/>
            </a:xfrm>
          </p:grpSpPr>
          <p:cxnSp>
            <p:nvCxnSpPr>
              <p:cNvPr id="71" name="Прямая соединительная линия 70"/>
              <p:cNvCxnSpPr/>
              <p:nvPr/>
            </p:nvCxnSpPr>
            <p:spPr>
              <a:xfrm rot="16200000" flipH="1">
                <a:off x="1893075" y="2107396"/>
                <a:ext cx="357191" cy="142876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72" name="Прямая соединительная линия 71"/>
              <p:cNvCxnSpPr/>
              <p:nvPr/>
            </p:nvCxnSpPr>
            <p:spPr>
              <a:xfrm rot="16200000" flipH="1">
                <a:off x="2035951" y="2035959"/>
                <a:ext cx="357189" cy="142876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" name="Группа 82"/>
          <p:cNvGrpSpPr>
            <a:grpSpLocks/>
          </p:cNvGrpSpPr>
          <p:nvPr/>
        </p:nvGrpSpPr>
        <p:grpSpPr bwMode="auto">
          <a:xfrm>
            <a:off x="3643313" y="5643563"/>
            <a:ext cx="1428750" cy="571500"/>
            <a:chOff x="3643306" y="5643578"/>
            <a:chExt cx="1428760" cy="571504"/>
          </a:xfrm>
        </p:grpSpPr>
        <p:grpSp>
          <p:nvGrpSpPr>
            <p:cNvPr id="13344" name="Группа 74"/>
            <p:cNvGrpSpPr>
              <a:grpSpLocks/>
            </p:cNvGrpSpPr>
            <p:nvPr/>
          </p:nvGrpSpPr>
          <p:grpSpPr bwMode="auto">
            <a:xfrm>
              <a:off x="3643306" y="5715016"/>
              <a:ext cx="428628" cy="500066"/>
              <a:chOff x="5500694" y="1928802"/>
              <a:chExt cx="428628" cy="500066"/>
            </a:xfrm>
          </p:grpSpPr>
          <p:cxnSp>
            <p:nvCxnSpPr>
              <p:cNvPr id="76" name="Прямая соединительная линия 75"/>
              <p:cNvCxnSpPr/>
              <p:nvPr/>
            </p:nvCxnSpPr>
            <p:spPr>
              <a:xfrm rot="16200000" flipH="1">
                <a:off x="5393537" y="2178833"/>
                <a:ext cx="357190" cy="142876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77" name="Прямая соединительная линия 76"/>
              <p:cNvCxnSpPr/>
              <p:nvPr/>
            </p:nvCxnSpPr>
            <p:spPr>
              <a:xfrm rot="16200000" flipH="1">
                <a:off x="5536413" y="2107396"/>
                <a:ext cx="357189" cy="142876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78" name="Прямая соединительная линия 77"/>
              <p:cNvCxnSpPr/>
              <p:nvPr/>
            </p:nvCxnSpPr>
            <p:spPr>
              <a:xfrm rot="16200000" flipH="1">
                <a:off x="5679289" y="2035958"/>
                <a:ext cx="357190" cy="142876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13345" name="Группа 78"/>
            <p:cNvGrpSpPr>
              <a:grpSpLocks/>
            </p:cNvGrpSpPr>
            <p:nvPr/>
          </p:nvGrpSpPr>
          <p:grpSpPr bwMode="auto">
            <a:xfrm>
              <a:off x="4643438" y="5643578"/>
              <a:ext cx="428628" cy="500066"/>
              <a:chOff x="5500694" y="1928802"/>
              <a:chExt cx="428628" cy="500066"/>
            </a:xfrm>
          </p:grpSpPr>
          <p:cxnSp>
            <p:nvCxnSpPr>
              <p:cNvPr id="80" name="Прямая соединительная линия 79"/>
              <p:cNvCxnSpPr/>
              <p:nvPr/>
            </p:nvCxnSpPr>
            <p:spPr>
              <a:xfrm rot="16200000" flipH="1">
                <a:off x="5393537" y="2178834"/>
                <a:ext cx="357189" cy="142876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81" name="Прямая соединительная линия 80"/>
              <p:cNvCxnSpPr/>
              <p:nvPr/>
            </p:nvCxnSpPr>
            <p:spPr>
              <a:xfrm rot="16200000" flipH="1">
                <a:off x="5536413" y="2107396"/>
                <a:ext cx="357190" cy="142876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82" name="Прямая соединительная линия 81"/>
              <p:cNvCxnSpPr/>
              <p:nvPr/>
            </p:nvCxnSpPr>
            <p:spPr>
              <a:xfrm rot="16200000" flipH="1">
                <a:off x="5679289" y="2035959"/>
                <a:ext cx="357189" cy="142876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1" name="Группа 50"/>
          <p:cNvGrpSpPr/>
          <p:nvPr/>
        </p:nvGrpSpPr>
        <p:grpSpPr>
          <a:xfrm rot="-480000">
            <a:off x="3836732" y="3122360"/>
            <a:ext cx="288000" cy="288000"/>
            <a:chOff x="7141520" y="1997992"/>
            <a:chExt cx="288000" cy="288000"/>
          </a:xfrm>
        </p:grpSpPr>
        <p:cxnSp>
          <p:nvCxnSpPr>
            <p:cNvPr id="49" name="Прямая соединительная линия 48"/>
            <p:cNvCxnSpPr/>
            <p:nvPr/>
          </p:nvCxnSpPr>
          <p:spPr>
            <a:xfrm rot="5400000">
              <a:off x="7000562" y="2141198"/>
              <a:ext cx="2880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rot="10800000">
              <a:off x="7141520" y="2000240"/>
              <a:ext cx="2880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" name="Группа 51"/>
          <p:cNvGrpSpPr/>
          <p:nvPr/>
        </p:nvGrpSpPr>
        <p:grpSpPr>
          <a:xfrm rot="-480000">
            <a:off x="4122484" y="5284140"/>
            <a:ext cx="288000" cy="288000"/>
            <a:chOff x="7141520" y="1997992"/>
            <a:chExt cx="288000" cy="288000"/>
          </a:xfrm>
        </p:grpSpPr>
        <p:cxnSp>
          <p:nvCxnSpPr>
            <p:cNvPr id="53" name="Прямая соединительная линия 52"/>
            <p:cNvCxnSpPr/>
            <p:nvPr/>
          </p:nvCxnSpPr>
          <p:spPr>
            <a:xfrm rot="5400000">
              <a:off x="7000562" y="2141198"/>
              <a:ext cx="2880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 rot="10800000">
              <a:off x="7141520" y="2000240"/>
              <a:ext cx="2880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Группа 56"/>
          <p:cNvGrpSpPr/>
          <p:nvPr/>
        </p:nvGrpSpPr>
        <p:grpSpPr>
          <a:xfrm rot="15720000">
            <a:off x="4193922" y="5947970"/>
            <a:ext cx="288000" cy="288000"/>
            <a:chOff x="7141520" y="1997992"/>
            <a:chExt cx="288000" cy="288000"/>
          </a:xfrm>
        </p:grpSpPr>
        <p:cxnSp>
          <p:nvCxnSpPr>
            <p:cNvPr id="60" name="Прямая соединительная линия 59"/>
            <p:cNvCxnSpPr/>
            <p:nvPr/>
          </p:nvCxnSpPr>
          <p:spPr>
            <a:xfrm rot="5400000">
              <a:off x="7000562" y="2141198"/>
              <a:ext cx="2880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 rot="10800000">
              <a:off x="7141520" y="2000240"/>
              <a:ext cx="2880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 animBg="1"/>
      <p:bldP spid="25" grpId="0"/>
      <p:bldP spid="26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58175" cy="6083300"/>
          </a:xfrm>
        </p:spPr>
        <p:txBody>
          <a:bodyPr/>
          <a:lstStyle/>
          <a:p>
            <a:pPr algn="ctr" eaLnBrk="1" hangingPunct="1"/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2800" dirty="0" smtClean="0">
                <a:solidFill>
                  <a:schemeClr val="tx1"/>
                </a:solidFill>
              </a:rPr>
              <a:t>чтобы построить фигуру, симметричную данной относительно прямой </a:t>
            </a:r>
            <a:r>
              <a:rPr lang="ru-RU" sz="3600" b="1" i="1" dirty="0" smtClean="0">
                <a:solidFill>
                  <a:schemeClr val="tx1"/>
                </a:solidFill>
              </a:rPr>
              <a:t>а</a:t>
            </a:r>
            <a:r>
              <a:rPr lang="ru-RU" sz="2800" dirty="0" smtClean="0">
                <a:solidFill>
                  <a:schemeClr val="tx1"/>
                </a:solidFill>
              </a:rPr>
              <a:t>, нужно из каждой точки фигуры провести перпендикуляр к прямой </a:t>
            </a:r>
            <a:r>
              <a:rPr lang="ru-RU" sz="3600" b="1" i="1" dirty="0" smtClean="0">
                <a:solidFill>
                  <a:schemeClr val="tx1"/>
                </a:solidFill>
              </a:rPr>
              <a:t>а</a:t>
            </a:r>
            <a:r>
              <a:rPr lang="ru-RU" sz="2800" dirty="0" smtClean="0">
                <a:solidFill>
                  <a:schemeClr val="tx1"/>
                </a:solidFill>
              </a:rPr>
              <a:t>, продолжить полученный отрезок равным ему, отметить на конце этого отрезка образ исходной точки, затем соединить полученные образы 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28596" y="274638"/>
            <a:ext cx="8258204" cy="236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>
            <a:normAutofit fontScale="975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ОСЕВАЯ СИММЕТРИЯ –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симметрия относительно прямой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Сделаем вывод:</a:t>
            </a:r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4214810" y="5929330"/>
            <a:ext cx="648000" cy="648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Управляющая кнопка: настраиваемая 7">
            <a:hlinkClick r:id="rId3" action="ppaction://hlinksldjump" highlightClick="1"/>
          </p:cNvPr>
          <p:cNvSpPr/>
          <p:nvPr/>
        </p:nvSpPr>
        <p:spPr>
          <a:xfrm>
            <a:off x="6572264" y="5929330"/>
            <a:ext cx="2160000" cy="6480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СВОЙСТВА ДВИЖЕНИЯ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Справедливость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1529</TotalTime>
  <Words>593</Words>
  <Application>Microsoft Office PowerPoint</Application>
  <PresentationFormat>Экран (4:3)</PresentationFormat>
  <Paragraphs>207</Paragraphs>
  <Slides>27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Справедливость</vt:lpstr>
      <vt:lpstr>Трек</vt:lpstr>
      <vt:lpstr>ДВИЖЕНИЕ </vt:lpstr>
      <vt:lpstr>Преобразование одной фигуры в другую называется движением, если оно сохраняет расстояние между точками. </vt:lpstr>
      <vt:lpstr>ВИДЫ ДВИЖЕНИЙ</vt:lpstr>
      <vt:lpstr>ЦЕНТРАЛЬНАЯ СИММЕТРИЯ – симметрия относительно точки</vt:lpstr>
      <vt:lpstr>ЦЕНТРАЛЬНАЯ СИММЕТРИЯ – симметрия относительно точки</vt:lpstr>
      <vt:lpstr>  чтобы построить фигуру, симметричную данной относительно точки О, нужно каждую точку фигуры соединить с точкой О, продолжить полученный отрезок равным ему, отметить на конце этого отрезка образ исходной точки, затем соединить полученные образы     </vt:lpstr>
      <vt:lpstr>ОСЕВАЯ СИММЕТРИЯ –  симметрия относительно прямой </vt:lpstr>
      <vt:lpstr>ОСЕВАЯ СИММЕТРИЯ –  симметрия относительно прямой </vt:lpstr>
      <vt:lpstr>  чтобы построить фигуру, симметричную данной относительно прямой а, нужно из каждой точки фигуры провести перпендикуляр к прямой а, продолжить полученный отрезок равным ему, отметить на конце этого отрезка образ исходной точки, затем соединить полученные образы     </vt:lpstr>
      <vt:lpstr>ПОВОРОТ</vt:lpstr>
      <vt:lpstr>ПОВОРОТ</vt:lpstr>
      <vt:lpstr>ПОВОРОТ Сделаем вывод:</vt:lpstr>
      <vt:lpstr>ПАРАЛЛЕЛЬНЫЙ ПЕРЕНОС</vt:lpstr>
      <vt:lpstr>ПАРАЛЛЕЛЬНЫЙ ПЕРЕНОС</vt:lpstr>
      <vt:lpstr>ПАРАЛЛЕЛЬНЫЙ ПЕРЕНОС Сделаем вывод:</vt:lpstr>
      <vt:lpstr>СВОЙСТВА ДВИЖЕНИЯ</vt:lpstr>
      <vt:lpstr>Слайд 17</vt:lpstr>
      <vt:lpstr>ЗАДАЧИ 1. Постройте окружность, симметричную данной относительно заданной прямой.</vt:lpstr>
      <vt:lpstr>ПОСТРОЕНИЕ</vt:lpstr>
      <vt:lpstr>Слайд 20</vt:lpstr>
      <vt:lpstr>ПОСТРОЕНИЕ</vt:lpstr>
      <vt:lpstr>Слайд 22</vt:lpstr>
      <vt:lpstr>ПОСТРОЕНИЕ</vt:lpstr>
      <vt:lpstr>Слайд 24</vt:lpstr>
      <vt:lpstr>Слайд 25</vt:lpstr>
      <vt:lpstr>ДОМАШНЕЕ ЗАДАНИЕ</vt:lpstr>
      <vt:lpstr>Слайд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ДВИЖЕНИЕ  в плоскости и пространстве</dc:title>
  <dc:creator>Лена</dc:creator>
  <cp:lastModifiedBy>User</cp:lastModifiedBy>
  <cp:revision>162</cp:revision>
  <dcterms:created xsi:type="dcterms:W3CDTF">2008-09-21T15:21:04Z</dcterms:created>
  <dcterms:modified xsi:type="dcterms:W3CDTF">2012-04-22T06:50:02Z</dcterms:modified>
</cp:coreProperties>
</file>